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391" r:id="rId3"/>
    <p:sldId id="393" r:id="rId4"/>
    <p:sldId id="394" r:id="rId5"/>
    <p:sldId id="395" r:id="rId6"/>
    <p:sldId id="550" r:id="rId7"/>
    <p:sldId id="412" r:id="rId8"/>
    <p:sldId id="572" r:id="rId9"/>
    <p:sldId id="548" r:id="rId10"/>
    <p:sldId id="549" r:id="rId11"/>
    <p:sldId id="424" r:id="rId12"/>
    <p:sldId id="552" r:id="rId13"/>
    <p:sldId id="553" r:id="rId14"/>
    <p:sldId id="554" r:id="rId15"/>
    <p:sldId id="571" r:id="rId16"/>
    <p:sldId id="494" r:id="rId17"/>
    <p:sldId id="496" r:id="rId18"/>
    <p:sldId id="517" r:id="rId19"/>
    <p:sldId id="522" r:id="rId20"/>
    <p:sldId id="577" r:id="rId21"/>
    <p:sldId id="557" r:id="rId22"/>
    <p:sldId id="576" r:id="rId23"/>
    <p:sldId id="566" r:id="rId24"/>
    <p:sldId id="575" r:id="rId25"/>
    <p:sldId id="570" r:id="rId26"/>
    <p:sldId id="561" r:id="rId27"/>
    <p:sldId id="562" r:id="rId28"/>
    <p:sldId id="578" r:id="rId29"/>
    <p:sldId id="579" r:id="rId30"/>
  </p:sldIdLst>
  <p:sldSz cx="9144000" cy="6858000" type="screen4x3"/>
  <p:notesSz cx="7086600" cy="102235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  <a:srgbClr val="31599C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 autoAdjust="0"/>
  </p:normalViewPr>
  <p:slideViewPr>
    <p:cSldViewPr>
      <p:cViewPr varScale="1">
        <p:scale>
          <a:sx n="77" d="100"/>
          <a:sy n="77" d="100"/>
        </p:scale>
        <p:origin x="909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344"/>
    </p:cViewPr>
  </p:sorterViewPr>
  <p:notesViewPr>
    <p:cSldViewPr>
      <p:cViewPr varScale="1">
        <p:scale>
          <a:sx n="39" d="100"/>
          <a:sy n="39" d="100"/>
        </p:scale>
        <p:origin x="-1459" y="-72"/>
      </p:cViewPr>
      <p:guideLst>
        <p:guide orient="horz" pos="3220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7107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b="0"/>
            </a:lvl1pPr>
          </a:lstStyle>
          <a:p>
            <a:pPr>
              <a:defRPr/>
            </a:pPr>
            <a:fld id="{759389B7-B74C-4B08-8367-ECB0C65BC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143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defTabSz="989013" eaLnBrk="1" hangingPunct="1">
              <a:defRPr sz="13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3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6163"/>
            <a:ext cx="56705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defTabSz="989013" eaLnBrk="1" hangingPunct="1">
              <a:defRPr sz="13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107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300" b="0"/>
            </a:lvl1pPr>
          </a:lstStyle>
          <a:p>
            <a:pPr>
              <a:defRPr/>
            </a:pPr>
            <a:fld id="{76410347-451A-4D28-A6E3-29D46CAC4D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55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B982A8-0149-4BA9-95EA-C321E4AEAB83}" type="slidenum">
              <a:rPr lang="ru-RU" altLang="ru-RU" sz="1300" b="0" smtClean="0"/>
              <a:pPr/>
              <a:t>1</a:t>
            </a:fld>
            <a:endParaRPr lang="ru-RU" altLang="ru-RU" sz="1300" b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775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8204F1-86C6-4878-87FD-8C26B4B33B67}" type="slidenum">
              <a:rPr lang="ru-RU" altLang="ru-RU" sz="1300" b="0" smtClean="0"/>
              <a:pPr/>
              <a:t>21</a:t>
            </a:fld>
            <a:endParaRPr lang="ru-RU" altLang="ru-RU" sz="1300" b="0" smtClean="0"/>
          </a:p>
        </p:txBody>
      </p:sp>
    </p:spTree>
    <p:extLst>
      <p:ext uri="{BB962C8B-B14F-4D97-AF65-F5344CB8AC3E}">
        <p14:creationId xmlns:p14="http://schemas.microsoft.com/office/powerpoint/2010/main" val="328187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1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2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9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76CB-BBE8-4452-857E-6258EC81D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634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3F88-272F-4D2A-9A7E-571B75575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49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96C4F-A63D-434B-A55B-1E28A9ABC6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33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B4C85-633F-4CFA-AAA4-85FC779AE7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57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E60AB-3AD7-45C1-ADD4-A8243D92E2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73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410C-C73F-44A0-B906-B1FF119B7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51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41F35-F436-4C98-8E77-D9787DBCE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66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80E0-3520-4B77-A899-C293FCFCC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8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17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FFB8-94F6-4781-BE1C-D8D320435D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8242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4032-7779-466E-85C4-68ED8146B0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75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E920-EFCE-4616-BD59-602A2A133C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621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FF000-BABB-4C4D-8DFE-7CB373AD7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25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326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2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6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209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244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10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F802047-BA9B-49A9-AC00-EA3A52774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9" name="Text Box 116"/>
          <p:cNvSpPr txBox="1">
            <a:spLocks noChangeArrowheads="1"/>
          </p:cNvSpPr>
          <p:nvPr userDrawn="1"/>
        </p:nvSpPr>
        <p:spPr bwMode="auto">
          <a:xfrm>
            <a:off x="5686425" y="6564313"/>
            <a:ext cx="3494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ru-RU" altLang="ru-RU" sz="1200" i="1" smtClean="0">
                <a:solidFill>
                  <a:srgbClr val="000000"/>
                </a:solidFill>
                <a:latin typeface="Verdana" panose="020B0604030504040204" pitchFamily="34" charset="0"/>
              </a:rPr>
              <a:t>Бизнес-инжиниринговые технологии</a:t>
            </a:r>
          </a:p>
        </p:txBody>
      </p:sp>
      <p:pic>
        <p:nvPicPr>
          <p:cNvPr id="1030" name="Picture 118" descr="New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24625"/>
            <a:ext cx="10779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betec.ru" TargetMode="External"/><Relationship Id="rId4" Type="http://schemas.openxmlformats.org/officeDocument/2006/relationships/hyperlink" Target="http://www.betec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package" Target="../embeddings/_________Microsoft_Visio4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Visio5.vs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package" Target="../embeddings/_________Microsoft_Visio6.vs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package" Target="../embeddings/_________Microsoft_Visio7.vsd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package" Target="../embeddings/_________Microsoft_Visio8.vsd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Visio1.vs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package" Target="../embeddings/_________Microsoft_Visio2.vs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Visio3.vsd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41375" y="1125538"/>
            <a:ext cx="7461250" cy="4176712"/>
          </a:xfrm>
          <a:prstGeom prst="rect">
            <a:avLst/>
          </a:prstGeom>
          <a:noFill/>
          <a:ln w="57150" cmpd="thinThick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ru-RU" altLang="ru-RU" sz="3200" b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ru-RU" altLang="ru-RU" sz="3200" b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ru-RU" altLang="ru-RU" sz="3200" b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en-US" altLang="ru-RU" sz="1800" b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en-US" altLang="ru-RU" sz="1800" b="0">
                <a:solidFill>
                  <a:srgbClr val="003399"/>
                </a:solidFill>
                <a:latin typeface="Verdana" panose="020B0604030504040204" pitchFamily="34" charset="0"/>
              </a:rPr>
            </a:br>
            <a:endParaRPr lang="ru-RU" altLang="ru-RU" sz="2800" b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900113" y="1196975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4400" b="0" dirty="0" smtClean="0">
                <a:solidFill>
                  <a:srgbClr val="003399"/>
                </a:solidFill>
              </a:rPr>
              <a:t>Повышение </a:t>
            </a:r>
            <a:r>
              <a:rPr lang="ru-RU" altLang="ru-RU" sz="4400" b="0" dirty="0">
                <a:solidFill>
                  <a:srgbClr val="003399"/>
                </a:solidFill>
              </a:rPr>
              <a:t>эффективности ВУЗа</a:t>
            </a:r>
            <a:br>
              <a:rPr lang="ru-RU" altLang="ru-RU" sz="4400" b="0" dirty="0">
                <a:solidFill>
                  <a:srgbClr val="003399"/>
                </a:solidFill>
              </a:rPr>
            </a:br>
            <a:r>
              <a:rPr lang="ru-RU" altLang="ru-RU" sz="4400" b="0" dirty="0">
                <a:solidFill>
                  <a:srgbClr val="003399"/>
                </a:solidFill>
              </a:rPr>
              <a:t>на основе описания и оптимизации </a:t>
            </a:r>
            <a:r>
              <a:rPr lang="ru-RU" altLang="ru-RU" sz="4400" b="0" dirty="0" smtClean="0">
                <a:solidFill>
                  <a:srgbClr val="003399"/>
                </a:solidFill>
              </a:rPr>
              <a:t>процессов</a:t>
            </a:r>
            <a:endParaRPr lang="ru-RU" altLang="ru-RU" sz="4400" b="0" dirty="0">
              <a:solidFill>
                <a:srgbClr val="003399"/>
              </a:solidFill>
            </a:endParaRPr>
          </a:p>
        </p:txBody>
      </p:sp>
      <p:pic>
        <p:nvPicPr>
          <p:cNvPr id="4101" name="Picture 118" descr="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882650"/>
            <a:ext cx="22637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0"/>
          <p:cNvSpPr txBox="1">
            <a:spLocks noChangeArrowheads="1"/>
          </p:cNvSpPr>
          <p:nvPr/>
        </p:nvSpPr>
        <p:spPr bwMode="auto">
          <a:xfrm>
            <a:off x="1619250" y="5805488"/>
            <a:ext cx="594042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solidFill>
                  <a:srgbClr val="000000"/>
                </a:solidFill>
                <a:latin typeface="Verdana" panose="020B0604030504040204" pitchFamily="34" charset="0"/>
              </a:rPr>
              <a:t>БИТЕК (Бизнес-инжиниринговые технологии)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solidFill>
                  <a:srgbClr val="000000"/>
                </a:solidFill>
                <a:latin typeface="Verdana" panose="020B0604030504040204" pitchFamily="34" charset="0"/>
              </a:rPr>
              <a:t>г. Москва, ул. Гостиничная, д. 3, офис 318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b="0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www.betec.ru</a:t>
            </a:r>
            <a:r>
              <a:rPr lang="ru-RU" altLang="ru-RU" sz="1200" b="0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  <a:r>
              <a:rPr lang="en-US" altLang="ru-RU" sz="1200" b="0" dirty="0">
                <a:solidFill>
                  <a:srgbClr val="000000"/>
                </a:solidFill>
                <a:latin typeface="Verdana" panose="020B0604030504040204" pitchFamily="34" charset="0"/>
              </a:rPr>
              <a:t>+7 </a:t>
            </a:r>
            <a:r>
              <a:rPr lang="ru-RU" altLang="ru-RU" sz="1200" b="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ru-RU" sz="1200" b="0" dirty="0">
                <a:solidFill>
                  <a:srgbClr val="000000"/>
                </a:solidFill>
                <a:latin typeface="Verdana" panose="020B0604030504040204" pitchFamily="34" charset="0"/>
              </a:rPr>
              <a:t>4</a:t>
            </a:r>
            <a:r>
              <a:rPr lang="ru-RU" altLang="ru-RU" sz="1200" b="0" dirty="0">
                <a:solidFill>
                  <a:srgbClr val="000000"/>
                </a:solidFill>
                <a:latin typeface="Verdana" panose="020B0604030504040204" pitchFamily="34" charset="0"/>
              </a:rPr>
              <a:t>95) </a:t>
            </a:r>
            <a:r>
              <a:rPr lang="ru-RU" altLang="ru-RU" sz="1200" b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220-56-57,  788-72-47    </a:t>
            </a:r>
            <a:r>
              <a:rPr lang="en-US" altLang="ru-RU" sz="1200" b="0" dirty="0">
                <a:solidFill>
                  <a:srgbClr val="000000"/>
                </a:solidFill>
                <a:latin typeface="Verdana" panose="020B0604030504040204" pitchFamily="34" charset="0"/>
                <a:hlinkClick r:id="rId5"/>
              </a:rPr>
              <a:t>info@betec.ru </a:t>
            </a:r>
            <a:r>
              <a:rPr lang="ru-RU" altLang="ru-RU" sz="1200" b="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altLang="ru-RU" sz="1200" b="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altLang="ru-RU" sz="1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E84A35-D3C4-4187-B4E3-41D8CD342CD6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675688" cy="5445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Ключевые показатели процесса</a:t>
            </a:r>
            <a:b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«Научная и инновационная деятельность ВУЗа»</a:t>
            </a:r>
          </a:p>
        </p:txBody>
      </p:sp>
      <p:graphicFrame>
        <p:nvGraphicFramePr>
          <p:cNvPr id="14340" name="Объект 1"/>
          <p:cNvGraphicFramePr>
            <a:graphicFrameLocks noChangeAspect="1"/>
          </p:cNvGraphicFramePr>
          <p:nvPr/>
        </p:nvGraphicFramePr>
        <p:xfrm>
          <a:off x="295275" y="1333500"/>
          <a:ext cx="858361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Visio" r:id="rId4" imgW="5334000" imgH="2908109" progId="Visio.Drawing.15">
                  <p:embed/>
                </p:oleObj>
              </mc:Choice>
              <mc:Fallback>
                <p:oleObj name="Visio" r:id="rId4" imgW="5334000" imgH="2908109" progId="Visio.Drawing.15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333500"/>
                        <a:ext cx="8583613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89D75B-C556-45CA-AFC9-0E4151737C76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675688" cy="5445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Диаграмма процесса ВУЗа</a:t>
            </a:r>
            <a:b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«Научная и инновационная деятельность ВУЗа»</a:t>
            </a:r>
          </a:p>
        </p:txBody>
      </p:sp>
      <p:graphicFrame>
        <p:nvGraphicFramePr>
          <p:cNvPr id="15364" name="Объект 3"/>
          <p:cNvGraphicFramePr>
            <a:graphicFrameLocks noChangeAspect="1"/>
          </p:cNvGraphicFramePr>
          <p:nvPr/>
        </p:nvGraphicFramePr>
        <p:xfrm>
          <a:off x="195263" y="1638300"/>
          <a:ext cx="873125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Visio" r:id="rId4" imgW="5632466" imgH="2648060" progId="Visio.Drawing.15">
                  <p:embed/>
                </p:oleObj>
              </mc:Choice>
              <mc:Fallback>
                <p:oleObj name="Visio" r:id="rId4" imgW="5632466" imgH="2648060" progId="Visio.Drawing.15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1638300"/>
                        <a:ext cx="873125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6819C-BDAB-450E-802F-621A4791EF54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675688" cy="5445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Диаграмма процесса ВУЗа</a:t>
            </a:r>
            <a:b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«Разработка технического задания на НИР»</a:t>
            </a:r>
          </a:p>
        </p:txBody>
      </p:sp>
      <p:graphicFrame>
        <p:nvGraphicFramePr>
          <p:cNvPr id="16388" name="Объект 2"/>
          <p:cNvGraphicFramePr>
            <a:graphicFrameLocks noChangeAspect="1"/>
          </p:cNvGraphicFramePr>
          <p:nvPr/>
        </p:nvGraphicFramePr>
        <p:xfrm>
          <a:off x="346075" y="1143000"/>
          <a:ext cx="8485188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Visio" r:id="rId4" imgW="5651467" imgH="3549511" progId="Visio.Drawing.15">
                  <p:embed/>
                </p:oleObj>
              </mc:Choice>
              <mc:Fallback>
                <p:oleObj name="Visio" r:id="rId4" imgW="5651467" imgH="3549511" progId="Visio.Drawing.15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143000"/>
                        <a:ext cx="8485188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BBD5E4-674E-4130-9B6E-6C56002AD5BE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3168650" cy="5445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Диаграмма процесса  ВУЗа «Определение возможностей реализации НИР»</a:t>
            </a:r>
          </a:p>
        </p:txBody>
      </p:sp>
      <p:graphicFrame>
        <p:nvGraphicFramePr>
          <p:cNvPr id="17412" name="Объект 4"/>
          <p:cNvGraphicFramePr>
            <a:graphicFrameLocks noChangeAspect="1"/>
          </p:cNvGraphicFramePr>
          <p:nvPr/>
        </p:nvGraphicFramePr>
        <p:xfrm>
          <a:off x="3348038" y="115888"/>
          <a:ext cx="5680075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Visio" r:id="rId4" imgW="4743401" imgH="5422973" progId="Visio.Drawing.15">
                  <p:embed/>
                </p:oleObj>
              </mc:Choice>
              <mc:Fallback>
                <p:oleObj name="Visio" r:id="rId4" imgW="4743401" imgH="5422973" progId="Visio.Drawing.15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5888"/>
                        <a:ext cx="5680075" cy="649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58AB58-13D3-4263-A3BD-617B1699B45A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3500" y="88900"/>
            <a:ext cx="3716338" cy="504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распределения ответственности в процессе «Научная и инновационная деятельность ВУЗа»</a:t>
            </a:r>
            <a:endParaRPr lang="en-US" altLang="ru-RU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65088"/>
            <a:ext cx="5184775" cy="65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2670F8-9CEB-4194-9614-CE91BA567106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9459" name="Picture 3" descr="GEN_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57400"/>
            <a:ext cx="32512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GEN_0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71938"/>
            <a:ext cx="531971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485775" y="2206625"/>
            <a:ext cx="6750050" cy="3662363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575" y="4052888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  <a:latin typeface="Arial" panose="020B0604020202020204" pitchFamily="34" charset="0"/>
              </a:rPr>
              <a:t>Революционные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651500" y="3422650"/>
            <a:ext cx="258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CC"/>
                </a:solidFill>
                <a:latin typeface="Arial" panose="020B0604020202020204" pitchFamily="34" charset="0"/>
              </a:rPr>
              <a:t>Эволюционные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07950" y="1489075"/>
            <a:ext cx="576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3300"/>
                </a:solidFill>
                <a:latin typeface="Arial" panose="020B0604020202020204" pitchFamily="34" charset="0"/>
              </a:rPr>
              <a:t>Реинжиниринг бизнес-процессов - </a:t>
            </a:r>
            <a:r>
              <a:rPr lang="en-US" altLang="ru-RU" sz="2000">
                <a:solidFill>
                  <a:srgbClr val="FF3300"/>
                </a:solidFill>
                <a:latin typeface="Arial" panose="020B0604020202020204" pitchFamily="34" charset="0"/>
              </a:rPr>
              <a:t>BPR</a:t>
            </a:r>
            <a:endParaRPr lang="ru-RU" altLang="ru-RU" sz="2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50825" y="6015038"/>
            <a:ext cx="784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CC"/>
                </a:solidFill>
                <a:latin typeface="Arial" panose="020B0604020202020204" pitchFamily="34" charset="0"/>
              </a:rPr>
              <a:t>Постоянное совершенствование бизнес-процессов</a:t>
            </a:r>
            <a:r>
              <a:rPr lang="en-US" altLang="ru-RU" sz="1800">
                <a:solidFill>
                  <a:srgbClr val="3333CC"/>
                </a:solidFill>
                <a:latin typeface="Arial" panose="020B0604020202020204" pitchFamily="34" charset="0"/>
              </a:rPr>
              <a:t> – BPI, CPI </a:t>
            </a:r>
            <a:r>
              <a:rPr lang="ru-RU" altLang="ru-RU" sz="1800">
                <a:solidFill>
                  <a:srgbClr val="3333CC"/>
                </a:solidFill>
                <a:latin typeface="Arial" panose="020B0604020202020204" pitchFamily="34" charset="0"/>
              </a:rPr>
              <a:t>и др.</a:t>
            </a:r>
          </a:p>
        </p:txBody>
      </p:sp>
      <p:sp>
        <p:nvSpPr>
          <p:cNvPr id="19466" name="Text Box 0"/>
          <p:cNvSpPr txBox="1">
            <a:spLocks noChangeArrowheads="1"/>
          </p:cNvSpPr>
          <p:nvPr/>
        </p:nvSpPr>
        <p:spPr bwMode="auto">
          <a:xfrm>
            <a:off x="179388" y="128588"/>
            <a:ext cx="8820150" cy="5064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Типы изменений в организации: реинжиниринг и постоянное совершенствование</a:t>
            </a:r>
          </a:p>
        </p:txBody>
      </p:sp>
      <p:sp>
        <p:nvSpPr>
          <p:cNvPr id="19467" name="Rectangle 1"/>
          <p:cNvSpPr>
            <a:spLocks noChangeArrowheads="1"/>
          </p:cNvSpPr>
          <p:nvPr/>
        </p:nvSpPr>
        <p:spPr bwMode="auto">
          <a:xfrm>
            <a:off x="3206750" y="1125538"/>
            <a:ext cx="58293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Arial Narrow" panose="020B0606020202030204" pitchFamily="34" charset="0"/>
              </a:rPr>
              <a:t>”Перемена - это неизбежность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Arial Narrow" panose="020B0606020202030204" pitchFamily="34" charset="0"/>
              </a:rPr>
              <a:t>в изменяющихся обстоятельствах”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Arial Narrow" panose="020B0606020202030204" pitchFamily="34" charset="0"/>
              </a:rPr>
              <a:t>		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Arial Narrow" panose="020B0606020202030204" pitchFamily="34" charset="0"/>
              </a:rPr>
              <a:t>Самюэль Батлер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8AC3F-FDEC-4807-9477-BC905F64543E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1138" y="188913"/>
            <a:ext cx="8721725" cy="579437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Эволюционные и революционные изменения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704975" y="1238250"/>
            <a:ext cx="6102350" cy="45529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1703388" y="5781675"/>
            <a:ext cx="6008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6986588" y="1947863"/>
            <a:ext cx="161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>
            <a:lvl1pPr defTabSz="8747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47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47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47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47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 rot="-5400000">
            <a:off x="883444" y="2986882"/>
            <a:ext cx="25336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defTabSz="8747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47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47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47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47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ru-RU" sz="2000" i="1">
                <a:solidFill>
                  <a:srgbClr val="000000"/>
                </a:solidFill>
                <a:latin typeface="Arial" panose="020B0604020202020204" pitchFamily="34" charset="0"/>
              </a:rPr>
              <a:t>Изменения (</a:t>
            </a:r>
            <a: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</a:rPr>
              <a:t>эффект)</a:t>
            </a:r>
            <a:endParaRPr lang="en-GB" altLang="ru-RU" sz="20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1974850" y="1408113"/>
            <a:ext cx="163513" cy="968375"/>
          </a:xfrm>
          <a:prstGeom prst="upArrow">
            <a:avLst>
              <a:gd name="adj1" fmla="val 50000"/>
              <a:gd name="adj2" fmla="val 148058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 rot="5415988">
            <a:off x="7067551" y="4884737"/>
            <a:ext cx="182562" cy="887413"/>
          </a:xfrm>
          <a:prstGeom prst="upArrow">
            <a:avLst>
              <a:gd name="adj1" fmla="val 50000"/>
              <a:gd name="adj2" fmla="val 121522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5711825" y="5124450"/>
            <a:ext cx="1182688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defTabSz="8747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47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47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47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47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ru-RU" sz="2000" i="1">
                <a:solidFill>
                  <a:srgbClr val="000000"/>
                </a:solidFill>
                <a:latin typeface="Arial" panose="020B0604020202020204" pitchFamily="34" charset="0"/>
              </a:rPr>
              <a:t>Время</a:t>
            </a:r>
          </a:p>
        </p:txBody>
      </p:sp>
      <p:grpSp>
        <p:nvGrpSpPr>
          <p:cNvPr id="20491" name="Group 10"/>
          <p:cNvGrpSpPr>
            <a:grpSpLocks/>
          </p:cNvGrpSpPr>
          <p:nvPr/>
        </p:nvGrpSpPr>
        <p:grpSpPr bwMode="auto">
          <a:xfrm>
            <a:off x="1703388" y="4783138"/>
            <a:ext cx="1377950" cy="665162"/>
            <a:chOff x="1846" y="2443"/>
            <a:chExt cx="773" cy="328"/>
          </a:xfrm>
        </p:grpSpPr>
        <p:sp>
          <p:nvSpPr>
            <p:cNvPr id="20506" name="Line 11"/>
            <p:cNvSpPr>
              <a:spLocks noChangeShapeType="1"/>
            </p:cNvSpPr>
            <p:nvPr/>
          </p:nvSpPr>
          <p:spPr bwMode="auto">
            <a:xfrm>
              <a:off x="1846" y="2771"/>
              <a:ext cx="220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Line 12"/>
            <p:cNvSpPr>
              <a:spLocks noChangeShapeType="1"/>
            </p:cNvSpPr>
            <p:nvPr/>
          </p:nvSpPr>
          <p:spPr bwMode="auto">
            <a:xfrm flipV="1">
              <a:off x="2066" y="2689"/>
              <a:ext cx="0" cy="82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Line 13"/>
            <p:cNvSpPr>
              <a:spLocks noChangeShapeType="1"/>
            </p:cNvSpPr>
            <p:nvPr/>
          </p:nvSpPr>
          <p:spPr bwMode="auto">
            <a:xfrm>
              <a:off x="2066" y="2689"/>
              <a:ext cx="221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14"/>
            <p:cNvSpPr>
              <a:spLocks noChangeShapeType="1"/>
            </p:cNvSpPr>
            <p:nvPr/>
          </p:nvSpPr>
          <p:spPr bwMode="auto">
            <a:xfrm flipV="1">
              <a:off x="2287" y="2565"/>
              <a:ext cx="0" cy="124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Line 15"/>
            <p:cNvSpPr>
              <a:spLocks noChangeShapeType="1"/>
            </p:cNvSpPr>
            <p:nvPr/>
          </p:nvSpPr>
          <p:spPr bwMode="auto">
            <a:xfrm>
              <a:off x="2287" y="2565"/>
              <a:ext cx="110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Line 16"/>
            <p:cNvSpPr>
              <a:spLocks noChangeShapeType="1"/>
            </p:cNvSpPr>
            <p:nvPr/>
          </p:nvSpPr>
          <p:spPr bwMode="auto">
            <a:xfrm flipV="1">
              <a:off x="2397" y="2443"/>
              <a:ext cx="0" cy="122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Line 17"/>
            <p:cNvSpPr>
              <a:spLocks noChangeShapeType="1"/>
            </p:cNvSpPr>
            <p:nvPr/>
          </p:nvSpPr>
          <p:spPr bwMode="auto">
            <a:xfrm>
              <a:off x="2397" y="2443"/>
              <a:ext cx="222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2" name="Line 18"/>
          <p:cNvSpPr>
            <a:spLocks noChangeShapeType="1"/>
          </p:cNvSpPr>
          <p:nvPr/>
        </p:nvSpPr>
        <p:spPr bwMode="auto">
          <a:xfrm flipV="1">
            <a:off x="3081338" y="2185988"/>
            <a:ext cx="1100137" cy="259715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493" name="Group 19"/>
          <p:cNvGrpSpPr>
            <a:grpSpLocks/>
          </p:cNvGrpSpPr>
          <p:nvPr/>
        </p:nvGrpSpPr>
        <p:grpSpPr bwMode="auto">
          <a:xfrm>
            <a:off x="4181475" y="1376363"/>
            <a:ext cx="1428750" cy="833437"/>
            <a:chOff x="3475" y="800"/>
            <a:chExt cx="801" cy="411"/>
          </a:xfrm>
        </p:grpSpPr>
        <p:sp>
          <p:nvSpPr>
            <p:cNvPr id="20497" name="Line 20"/>
            <p:cNvSpPr>
              <a:spLocks noChangeShapeType="1"/>
            </p:cNvSpPr>
            <p:nvPr/>
          </p:nvSpPr>
          <p:spPr bwMode="auto">
            <a:xfrm>
              <a:off x="3475" y="1211"/>
              <a:ext cx="139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Line 21"/>
            <p:cNvSpPr>
              <a:spLocks noChangeShapeType="1"/>
            </p:cNvSpPr>
            <p:nvPr/>
          </p:nvSpPr>
          <p:spPr bwMode="auto">
            <a:xfrm flipH="1">
              <a:off x="3475" y="1211"/>
              <a:ext cx="193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Line 22"/>
            <p:cNvSpPr>
              <a:spLocks noChangeShapeType="1"/>
            </p:cNvSpPr>
            <p:nvPr/>
          </p:nvSpPr>
          <p:spPr bwMode="auto">
            <a:xfrm>
              <a:off x="3668" y="1211"/>
              <a:ext cx="0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Line 23"/>
            <p:cNvSpPr>
              <a:spLocks noChangeShapeType="1"/>
            </p:cNvSpPr>
            <p:nvPr/>
          </p:nvSpPr>
          <p:spPr bwMode="auto">
            <a:xfrm>
              <a:off x="3668" y="1046"/>
              <a:ext cx="0" cy="165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24"/>
            <p:cNvSpPr>
              <a:spLocks noChangeShapeType="1"/>
            </p:cNvSpPr>
            <p:nvPr/>
          </p:nvSpPr>
          <p:spPr bwMode="auto">
            <a:xfrm>
              <a:off x="3668" y="1046"/>
              <a:ext cx="167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25"/>
            <p:cNvSpPr>
              <a:spLocks noChangeShapeType="1"/>
            </p:cNvSpPr>
            <p:nvPr/>
          </p:nvSpPr>
          <p:spPr bwMode="auto">
            <a:xfrm flipV="1">
              <a:off x="3835" y="924"/>
              <a:ext cx="0" cy="122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26"/>
            <p:cNvSpPr>
              <a:spLocks noChangeShapeType="1"/>
            </p:cNvSpPr>
            <p:nvPr/>
          </p:nvSpPr>
          <p:spPr bwMode="auto">
            <a:xfrm>
              <a:off x="3835" y="924"/>
              <a:ext cx="220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Line 27"/>
            <p:cNvSpPr>
              <a:spLocks noChangeShapeType="1"/>
            </p:cNvSpPr>
            <p:nvPr/>
          </p:nvSpPr>
          <p:spPr bwMode="auto">
            <a:xfrm flipV="1">
              <a:off x="4055" y="800"/>
              <a:ext cx="0" cy="124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Line 28"/>
            <p:cNvSpPr>
              <a:spLocks noChangeShapeType="1"/>
            </p:cNvSpPr>
            <p:nvPr/>
          </p:nvSpPr>
          <p:spPr bwMode="auto">
            <a:xfrm>
              <a:off x="4055" y="800"/>
              <a:ext cx="221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4" name="Text Box 29"/>
          <p:cNvSpPr txBox="1">
            <a:spLocks noChangeArrowheads="1"/>
          </p:cNvSpPr>
          <p:nvPr/>
        </p:nvSpPr>
        <p:spPr bwMode="auto">
          <a:xfrm>
            <a:off x="5248275" y="1565275"/>
            <a:ext cx="2417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defTabSz="8747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47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47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47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47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GB" altLang="ru-RU" sz="2000">
                <a:solidFill>
                  <a:srgbClr val="000000"/>
                </a:solidFill>
                <a:latin typeface="Arial" panose="020B0604020202020204" pitchFamily="34" charset="0"/>
              </a:rPr>
              <a:t>Эволюционное развитие</a:t>
            </a:r>
          </a:p>
        </p:txBody>
      </p:sp>
      <p:sp>
        <p:nvSpPr>
          <p:cNvPr id="20495" name="Text Box 30"/>
          <p:cNvSpPr txBox="1">
            <a:spLocks noChangeArrowheads="1"/>
          </p:cNvSpPr>
          <p:nvPr/>
        </p:nvSpPr>
        <p:spPr bwMode="auto">
          <a:xfrm>
            <a:off x="2889250" y="4972050"/>
            <a:ext cx="27590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defTabSz="8747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47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47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47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47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Arial" panose="020B0604020202020204" pitchFamily="34" charset="0"/>
              </a:rPr>
              <a:t>Эволюционное развитие</a:t>
            </a: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96" name="Text Box 31"/>
          <p:cNvSpPr txBox="1">
            <a:spLocks noChangeArrowheads="1"/>
          </p:cNvSpPr>
          <p:nvPr/>
        </p:nvSpPr>
        <p:spPr bwMode="auto">
          <a:xfrm rot="-3884650">
            <a:off x="2228056" y="3005932"/>
            <a:ext cx="29765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defTabSz="8747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47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47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47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47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4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ru-RU" sz="2000">
                <a:solidFill>
                  <a:srgbClr val="000000"/>
                </a:solidFill>
                <a:latin typeface="Arial" panose="020B0604020202020204" pitchFamily="34" charset="0"/>
              </a:rPr>
              <a:t>Революционное</a:t>
            </a:r>
            <a:endParaRPr lang="ru-RU" altLang="ru-RU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ru-RU" sz="2000">
                <a:solidFill>
                  <a:srgbClr val="000000"/>
                </a:solidFill>
                <a:latin typeface="Arial" panose="020B0604020202020204" pitchFamily="34" charset="0"/>
              </a:rPr>
              <a:t> развитие</a:t>
            </a:r>
            <a:endParaRPr lang="en-GB" altLang="ru-RU" sz="20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6C3148-6177-4D42-B633-C9747EC68577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00150"/>
            <a:ext cx="87852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88900" y="103188"/>
            <a:ext cx="8964613" cy="6016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Улучшение процессов на основе организации рабочего места по 5S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C967B5-4010-4303-B6BD-6E38EE28548A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79388" y="117475"/>
            <a:ext cx="8856662" cy="574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0">
                <a:solidFill>
                  <a:srgbClr val="000000"/>
                </a:solidFill>
                <a:latin typeface="Arial Narrow" panose="020B0606020202030204" pitchFamily="34" charset="0"/>
              </a:rPr>
              <a:t>Причинно-следственный анализ и улучшение процессов</a:t>
            </a:r>
          </a:p>
        </p:txBody>
      </p:sp>
      <p:graphicFrame>
        <p:nvGraphicFramePr>
          <p:cNvPr id="24580" name="Объект 5"/>
          <p:cNvGraphicFramePr>
            <a:graphicFrameLocks noChangeAspect="1"/>
          </p:cNvGraphicFramePr>
          <p:nvPr/>
        </p:nvGraphicFramePr>
        <p:xfrm>
          <a:off x="447675" y="765175"/>
          <a:ext cx="8335963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Visio" r:id="rId4" imgW="7264532" imgH="5061045" progId="Visio.Drawing.15">
                  <p:embed/>
                </p:oleObj>
              </mc:Choice>
              <mc:Fallback>
                <p:oleObj name="Visio" r:id="rId4" imgW="7264532" imgH="5061045" progId="Visio.Drawing.15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765175"/>
                        <a:ext cx="8335963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3E17EA-556F-4F29-A92A-C95E386C007C}" type="slidenum">
              <a:rPr lang="ru-RU" altLang="ru-RU" sz="1400" smtClean="0"/>
              <a:pPr/>
              <a:t>19</a:t>
            </a:fld>
            <a:endParaRPr lang="ru-RU" altLang="ru-RU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950" y="144463"/>
            <a:ext cx="8964613" cy="504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/>
          <a:p>
            <a:pPr eaLnBrk="1" hangingPunct="1"/>
            <a:r>
              <a:rPr lang="ru-RU" altLang="ru-RU" sz="2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Роль программных продуктов бизнес-моделирования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93663" y="1273175"/>
            <a:ext cx="8893175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2913" indent="-44291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57313" indent="-4572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3900" indent="-4572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30488" indent="-4572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67075" indent="-4572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24275" indent="-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81475" indent="-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38675" indent="-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95875" indent="-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 b="0" dirty="0"/>
              <a:t>Создание интегрированной (взаимосвязанной) модели деятельности организации:</a:t>
            </a:r>
            <a:r>
              <a:rPr lang="en-US" altLang="ru-RU" sz="2000" b="0" dirty="0"/>
              <a:t> </a:t>
            </a:r>
            <a:r>
              <a:rPr lang="ru-RU" altLang="ru-RU" sz="2000" b="0" dirty="0"/>
              <a:t>Стратегия </a:t>
            </a:r>
            <a:r>
              <a:rPr lang="en-US" altLang="ru-RU" sz="2000" b="0" dirty="0"/>
              <a:t>&lt;&gt;</a:t>
            </a:r>
            <a:r>
              <a:rPr lang="ru-RU" altLang="ru-RU" sz="2000" b="0" dirty="0"/>
              <a:t> Процессы </a:t>
            </a:r>
            <a:r>
              <a:rPr lang="en-US" altLang="ru-RU" sz="2000" b="0" dirty="0"/>
              <a:t>&lt;&gt;</a:t>
            </a:r>
            <a:r>
              <a:rPr lang="ru-RU" altLang="ru-RU" sz="2000" b="0" dirty="0"/>
              <a:t> Оргструктура </a:t>
            </a:r>
            <a:r>
              <a:rPr lang="en-US" altLang="ru-RU" sz="2000" b="0" dirty="0"/>
              <a:t>&lt;&gt;</a:t>
            </a:r>
            <a:r>
              <a:rPr lang="ru-RU" altLang="ru-RU" sz="2000" b="0" dirty="0"/>
              <a:t> </a:t>
            </a:r>
            <a:r>
              <a:rPr lang="en-US" altLang="ru-RU" sz="2000" b="0" dirty="0"/>
              <a:t>KPI</a:t>
            </a:r>
            <a:r>
              <a:rPr lang="ru-RU" altLang="ru-RU" sz="2000" b="0" dirty="0"/>
              <a:t>»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u-RU" altLang="ru-RU" sz="2000" b="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 b="0" dirty="0"/>
              <a:t>Автоматизация работ по разработке и актуализации схем процессов, оргструктуры и распределения ответственности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u-RU" altLang="ru-RU" sz="2000" b="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 b="0" dirty="0"/>
              <a:t>Автоматическое формирование на основе модели регламентирующих документов и отчетов (регламентов процессов, положений о подразделениях, должностных инструкций и др.)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u-RU" altLang="ru-RU" sz="2000" b="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 b="0" dirty="0"/>
              <a:t>Анализ моделей, контроль и управление показателями.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u-RU" altLang="ru-RU" sz="2000" b="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 b="0" dirty="0"/>
              <a:t>Хранение моделей в едином </a:t>
            </a:r>
            <a:r>
              <a:rPr lang="ru-RU" altLang="ru-RU" sz="2000" b="0" dirty="0" err="1"/>
              <a:t>репозитории</a:t>
            </a:r>
            <a:r>
              <a:rPr lang="ru-RU" altLang="ru-RU" sz="2000" b="0" dirty="0"/>
              <a:t> (на сервере в базе данных), распределение прав доступа.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u-RU" altLang="ru-RU" sz="2000" b="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000" b="0" dirty="0"/>
              <a:t>Обеспечение быстрого и массового доступа к просмотру схем процессов, оргструктуры, регламентов и отчетов через веб-браузер (с учетом прав доступа)</a:t>
            </a:r>
          </a:p>
        </p:txBody>
      </p:sp>
    </p:spTree>
    <p:extLst>
      <p:ext uri="{BB962C8B-B14F-4D97-AF65-F5344CB8AC3E}">
        <p14:creationId xmlns:p14="http://schemas.microsoft.com/office/powerpoint/2010/main" val="30243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EAFE2B-2C3D-4666-97AC-091E081EFF08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642350" cy="5794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От стратегии к бизнес-процессам и оргструктуре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1709738" y="981075"/>
            <a:ext cx="2808287" cy="935038"/>
            <a:chOff x="2254" y="1898"/>
            <a:chExt cx="8611" cy="3941"/>
          </a:xfrm>
        </p:grpSpPr>
        <p:sp>
          <p:nvSpPr>
            <p:cNvPr id="6161" name="AutoShape 4"/>
            <p:cNvSpPr>
              <a:spLocks noChangeArrowheads="1"/>
            </p:cNvSpPr>
            <p:nvPr/>
          </p:nvSpPr>
          <p:spPr bwMode="auto">
            <a:xfrm>
              <a:off x="2254" y="1898"/>
              <a:ext cx="8611" cy="3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rgbClr val="000000"/>
                </a:solidFill>
              </a:endParaRPr>
            </a:p>
          </p:txBody>
        </p:sp>
        <p:sp>
          <p:nvSpPr>
            <p:cNvPr id="6162" name="Freeform 5"/>
            <p:cNvSpPr>
              <a:spLocks/>
            </p:cNvSpPr>
            <p:nvPr/>
          </p:nvSpPr>
          <p:spPr bwMode="auto">
            <a:xfrm>
              <a:off x="2254" y="1898"/>
              <a:ext cx="31" cy="24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147483646 h 6"/>
                <a:gd name="T4" fmla="*/ 2147483646 w 6"/>
                <a:gd name="T5" fmla="*/ 214748364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6"/>
            <p:cNvSpPr>
              <a:spLocks/>
            </p:cNvSpPr>
            <p:nvPr/>
          </p:nvSpPr>
          <p:spPr bwMode="auto">
            <a:xfrm>
              <a:off x="10657" y="5713"/>
              <a:ext cx="31" cy="3"/>
            </a:xfrm>
            <a:custGeom>
              <a:avLst/>
              <a:gdLst>
                <a:gd name="T0" fmla="*/ 0 w 6"/>
                <a:gd name="T1" fmla="*/ 0 h 3"/>
                <a:gd name="T2" fmla="*/ 2147483646 w 6"/>
                <a:gd name="T3" fmla="*/ 0 h 3"/>
                <a:gd name="T4" fmla="*/ 2147483646 w 6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7"/>
            <p:cNvSpPr>
              <a:spLocks/>
            </p:cNvSpPr>
            <p:nvPr/>
          </p:nvSpPr>
          <p:spPr bwMode="auto">
            <a:xfrm>
              <a:off x="5365" y="1922"/>
              <a:ext cx="2207" cy="1353"/>
            </a:xfrm>
            <a:custGeom>
              <a:avLst/>
              <a:gdLst>
                <a:gd name="T0" fmla="*/ 0 w 441"/>
                <a:gd name="T1" fmla="*/ 2147483646 h 342"/>
                <a:gd name="T2" fmla="*/ 0 w 441"/>
                <a:gd name="T3" fmla="*/ 2147483646 h 342"/>
                <a:gd name="T4" fmla="*/ 2147483646 w 441"/>
                <a:gd name="T5" fmla="*/ 2147483646 h 342"/>
                <a:gd name="T6" fmla="*/ 2147483646 w 441"/>
                <a:gd name="T7" fmla="*/ 2147483646 h 342"/>
                <a:gd name="T8" fmla="*/ 2147483646 w 441"/>
                <a:gd name="T9" fmla="*/ 0 h 342"/>
                <a:gd name="T10" fmla="*/ 0 w 441"/>
                <a:gd name="T11" fmla="*/ 2147483646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342">
                  <a:moveTo>
                    <a:pt x="0" y="105"/>
                  </a:moveTo>
                  <a:lnTo>
                    <a:pt x="0" y="342"/>
                  </a:lnTo>
                  <a:lnTo>
                    <a:pt x="441" y="342"/>
                  </a:lnTo>
                  <a:lnTo>
                    <a:pt x="441" y="105"/>
                  </a:lnTo>
                  <a:lnTo>
                    <a:pt x="221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Rectangle 8"/>
            <p:cNvSpPr>
              <a:spLocks noChangeArrowheads="1"/>
            </p:cNvSpPr>
            <p:nvPr/>
          </p:nvSpPr>
          <p:spPr bwMode="auto">
            <a:xfrm>
              <a:off x="5670" y="2488"/>
              <a:ext cx="154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 b="0">
                <a:solidFill>
                  <a:srgbClr val="000000"/>
                </a:solidFill>
              </a:endParaRPr>
            </a:p>
          </p:txBody>
        </p:sp>
        <p:sp>
          <p:nvSpPr>
            <p:cNvPr id="6166" name="Freeform 9"/>
            <p:cNvSpPr>
              <a:spLocks/>
            </p:cNvSpPr>
            <p:nvPr/>
          </p:nvSpPr>
          <p:spPr bwMode="auto">
            <a:xfrm>
              <a:off x="2285" y="4363"/>
              <a:ext cx="2199" cy="1350"/>
            </a:xfrm>
            <a:custGeom>
              <a:avLst/>
              <a:gdLst>
                <a:gd name="T0" fmla="*/ 0 w 440"/>
                <a:gd name="T1" fmla="*/ 2147483646 h 341"/>
                <a:gd name="T2" fmla="*/ 0 w 440"/>
                <a:gd name="T3" fmla="*/ 2147483646 h 341"/>
                <a:gd name="T4" fmla="*/ 2147483646 w 440"/>
                <a:gd name="T5" fmla="*/ 2147483646 h 341"/>
                <a:gd name="T6" fmla="*/ 2147483646 w 440"/>
                <a:gd name="T7" fmla="*/ 2147483646 h 341"/>
                <a:gd name="T8" fmla="*/ 2147483646 w 440"/>
                <a:gd name="T9" fmla="*/ 0 h 341"/>
                <a:gd name="T10" fmla="*/ 0 w 440"/>
                <a:gd name="T11" fmla="*/ 2147483646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0" h="341">
                  <a:moveTo>
                    <a:pt x="0" y="105"/>
                  </a:moveTo>
                  <a:lnTo>
                    <a:pt x="0" y="341"/>
                  </a:lnTo>
                  <a:lnTo>
                    <a:pt x="440" y="341"/>
                  </a:lnTo>
                  <a:lnTo>
                    <a:pt x="440" y="105"/>
                  </a:lnTo>
                  <a:lnTo>
                    <a:pt x="22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Rectangle 10"/>
            <p:cNvSpPr>
              <a:spLocks noChangeArrowheads="1"/>
            </p:cNvSpPr>
            <p:nvPr/>
          </p:nvSpPr>
          <p:spPr bwMode="auto">
            <a:xfrm>
              <a:off x="2880" y="4929"/>
              <a:ext cx="127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 b="0">
                <a:solidFill>
                  <a:srgbClr val="000000"/>
                </a:solidFill>
              </a:endParaRPr>
            </a:p>
          </p:txBody>
        </p:sp>
        <p:sp>
          <p:nvSpPr>
            <p:cNvPr id="6168" name="Freeform 11"/>
            <p:cNvSpPr>
              <a:spLocks/>
            </p:cNvSpPr>
            <p:nvPr/>
          </p:nvSpPr>
          <p:spPr bwMode="auto">
            <a:xfrm>
              <a:off x="5365" y="4363"/>
              <a:ext cx="2207" cy="1350"/>
            </a:xfrm>
            <a:custGeom>
              <a:avLst/>
              <a:gdLst>
                <a:gd name="T0" fmla="*/ 0 w 441"/>
                <a:gd name="T1" fmla="*/ 2147483646 h 341"/>
                <a:gd name="T2" fmla="*/ 0 w 441"/>
                <a:gd name="T3" fmla="*/ 2147483646 h 341"/>
                <a:gd name="T4" fmla="*/ 2147483646 w 441"/>
                <a:gd name="T5" fmla="*/ 2147483646 h 341"/>
                <a:gd name="T6" fmla="*/ 2147483646 w 441"/>
                <a:gd name="T7" fmla="*/ 2147483646 h 341"/>
                <a:gd name="T8" fmla="*/ 2147483646 w 441"/>
                <a:gd name="T9" fmla="*/ 0 h 341"/>
                <a:gd name="T10" fmla="*/ 0 w 441"/>
                <a:gd name="T11" fmla="*/ 2147483646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341">
                  <a:moveTo>
                    <a:pt x="0" y="105"/>
                  </a:moveTo>
                  <a:lnTo>
                    <a:pt x="0" y="341"/>
                  </a:lnTo>
                  <a:lnTo>
                    <a:pt x="441" y="341"/>
                  </a:lnTo>
                  <a:lnTo>
                    <a:pt x="441" y="105"/>
                  </a:lnTo>
                  <a:lnTo>
                    <a:pt x="221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Rectangle 12"/>
            <p:cNvSpPr>
              <a:spLocks noChangeArrowheads="1"/>
            </p:cNvSpPr>
            <p:nvPr/>
          </p:nvSpPr>
          <p:spPr bwMode="auto">
            <a:xfrm>
              <a:off x="5955" y="4929"/>
              <a:ext cx="127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 b="0">
                <a:solidFill>
                  <a:srgbClr val="000000"/>
                </a:solidFill>
              </a:endParaRPr>
            </a:p>
          </p:txBody>
        </p:sp>
        <p:sp>
          <p:nvSpPr>
            <p:cNvPr id="6170" name="Freeform 13"/>
            <p:cNvSpPr>
              <a:spLocks noChangeAspect="1"/>
            </p:cNvSpPr>
            <p:nvPr/>
          </p:nvSpPr>
          <p:spPr bwMode="auto">
            <a:xfrm>
              <a:off x="8453" y="4365"/>
              <a:ext cx="2408" cy="1474"/>
            </a:xfrm>
            <a:custGeom>
              <a:avLst/>
              <a:gdLst>
                <a:gd name="T0" fmla="*/ 0 w 441"/>
                <a:gd name="T1" fmla="*/ 2147483646 h 341"/>
                <a:gd name="T2" fmla="*/ 0 w 441"/>
                <a:gd name="T3" fmla="*/ 2147483646 h 341"/>
                <a:gd name="T4" fmla="*/ 2147483646 w 441"/>
                <a:gd name="T5" fmla="*/ 2147483646 h 341"/>
                <a:gd name="T6" fmla="*/ 2147483646 w 441"/>
                <a:gd name="T7" fmla="*/ 2147483646 h 341"/>
                <a:gd name="T8" fmla="*/ 2147483646 w 441"/>
                <a:gd name="T9" fmla="*/ 0 h 341"/>
                <a:gd name="T10" fmla="*/ 0 w 441"/>
                <a:gd name="T11" fmla="*/ 2147483646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341">
                  <a:moveTo>
                    <a:pt x="0" y="105"/>
                  </a:moveTo>
                  <a:lnTo>
                    <a:pt x="0" y="341"/>
                  </a:lnTo>
                  <a:lnTo>
                    <a:pt x="441" y="341"/>
                  </a:lnTo>
                  <a:lnTo>
                    <a:pt x="441" y="105"/>
                  </a:lnTo>
                  <a:lnTo>
                    <a:pt x="221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Rectangle 14"/>
            <p:cNvSpPr>
              <a:spLocks noChangeArrowheads="1"/>
            </p:cNvSpPr>
            <p:nvPr/>
          </p:nvSpPr>
          <p:spPr bwMode="auto">
            <a:xfrm>
              <a:off x="9042" y="4929"/>
              <a:ext cx="1271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 b="0">
                <a:solidFill>
                  <a:srgbClr val="000000"/>
                </a:solidFill>
              </a:endParaRPr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>
              <a:off x="6471" y="3275"/>
              <a:ext cx="5" cy="1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16"/>
            <p:cNvSpPr>
              <a:spLocks/>
            </p:cNvSpPr>
            <p:nvPr/>
          </p:nvSpPr>
          <p:spPr bwMode="auto">
            <a:xfrm>
              <a:off x="6306" y="4276"/>
              <a:ext cx="330" cy="87"/>
            </a:xfrm>
            <a:custGeom>
              <a:avLst/>
              <a:gdLst>
                <a:gd name="T0" fmla="*/ 0 w 66"/>
                <a:gd name="T1" fmla="*/ 0 h 22"/>
                <a:gd name="T2" fmla="*/ 2147483646 w 66"/>
                <a:gd name="T3" fmla="*/ 2147483646 h 22"/>
                <a:gd name="T4" fmla="*/ 2147483646 w 66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22">
                  <a:moveTo>
                    <a:pt x="0" y="0"/>
                  </a:moveTo>
                  <a:lnTo>
                    <a:pt x="33" y="22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Freeform 17"/>
            <p:cNvSpPr>
              <a:spLocks/>
            </p:cNvSpPr>
            <p:nvPr/>
          </p:nvSpPr>
          <p:spPr bwMode="auto">
            <a:xfrm>
              <a:off x="6471" y="3275"/>
              <a:ext cx="3086" cy="1088"/>
            </a:xfrm>
            <a:custGeom>
              <a:avLst/>
              <a:gdLst>
                <a:gd name="T0" fmla="*/ 0 w 112"/>
                <a:gd name="T1" fmla="*/ 0 h 50"/>
                <a:gd name="T2" fmla="*/ 0 w 112"/>
                <a:gd name="T3" fmla="*/ 2147483646 h 50"/>
                <a:gd name="T4" fmla="*/ 2147483646 w 112"/>
                <a:gd name="T5" fmla="*/ 2147483646 h 50"/>
                <a:gd name="T6" fmla="*/ 2147483646 w 112"/>
                <a:gd name="T7" fmla="*/ 214748364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" h="50">
                  <a:moveTo>
                    <a:pt x="0" y="0"/>
                  </a:moveTo>
                  <a:lnTo>
                    <a:pt x="0" y="33"/>
                  </a:lnTo>
                  <a:lnTo>
                    <a:pt x="112" y="33"/>
                  </a:lnTo>
                  <a:lnTo>
                    <a:pt x="112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Freeform 18"/>
            <p:cNvSpPr>
              <a:spLocks/>
            </p:cNvSpPr>
            <p:nvPr/>
          </p:nvSpPr>
          <p:spPr bwMode="auto">
            <a:xfrm>
              <a:off x="9392" y="4276"/>
              <a:ext cx="331" cy="87"/>
            </a:xfrm>
            <a:custGeom>
              <a:avLst/>
              <a:gdLst>
                <a:gd name="T0" fmla="*/ 0 w 66"/>
                <a:gd name="T1" fmla="*/ 0 h 22"/>
                <a:gd name="T2" fmla="*/ 2147483646 w 66"/>
                <a:gd name="T3" fmla="*/ 2147483646 h 22"/>
                <a:gd name="T4" fmla="*/ 2147483646 w 66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22">
                  <a:moveTo>
                    <a:pt x="0" y="0"/>
                  </a:moveTo>
                  <a:lnTo>
                    <a:pt x="33" y="22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Freeform 19"/>
            <p:cNvSpPr>
              <a:spLocks/>
            </p:cNvSpPr>
            <p:nvPr/>
          </p:nvSpPr>
          <p:spPr bwMode="auto">
            <a:xfrm>
              <a:off x="3385" y="3275"/>
              <a:ext cx="3086" cy="1088"/>
            </a:xfrm>
            <a:custGeom>
              <a:avLst/>
              <a:gdLst>
                <a:gd name="T0" fmla="*/ 2147483646 w 112"/>
                <a:gd name="T1" fmla="*/ 0 h 50"/>
                <a:gd name="T2" fmla="*/ 2147483646 w 112"/>
                <a:gd name="T3" fmla="*/ 2147483646 h 50"/>
                <a:gd name="T4" fmla="*/ 0 w 112"/>
                <a:gd name="T5" fmla="*/ 2147483646 h 50"/>
                <a:gd name="T6" fmla="*/ 0 w 112"/>
                <a:gd name="T7" fmla="*/ 214748364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" h="50">
                  <a:moveTo>
                    <a:pt x="112" y="0"/>
                  </a:moveTo>
                  <a:lnTo>
                    <a:pt x="112" y="33"/>
                  </a:lnTo>
                  <a:lnTo>
                    <a:pt x="0" y="33"/>
                  </a:lnTo>
                  <a:lnTo>
                    <a:pt x="0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Freeform 20"/>
            <p:cNvSpPr>
              <a:spLocks/>
            </p:cNvSpPr>
            <p:nvPr/>
          </p:nvSpPr>
          <p:spPr bwMode="auto">
            <a:xfrm>
              <a:off x="3219" y="4276"/>
              <a:ext cx="331" cy="87"/>
            </a:xfrm>
            <a:custGeom>
              <a:avLst/>
              <a:gdLst>
                <a:gd name="T0" fmla="*/ 0 w 66"/>
                <a:gd name="T1" fmla="*/ 0 h 22"/>
                <a:gd name="T2" fmla="*/ 2147483646 w 66"/>
                <a:gd name="T3" fmla="*/ 2147483646 h 22"/>
                <a:gd name="T4" fmla="*/ 2147483646 w 66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22">
                  <a:moveTo>
                    <a:pt x="0" y="0"/>
                  </a:moveTo>
                  <a:lnTo>
                    <a:pt x="33" y="22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6149" name="Object 21"/>
          <p:cNvGraphicFramePr>
            <a:graphicFrameLocks noChangeAspect="1"/>
          </p:cNvGraphicFramePr>
          <p:nvPr/>
        </p:nvGraphicFramePr>
        <p:xfrm>
          <a:off x="1547813" y="2976563"/>
          <a:ext cx="30972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VISIO" r:id="rId3" imgW="4746960" imgH="860760" progId="Visio.Drawing.5">
                  <p:embed/>
                </p:oleObj>
              </mc:Choice>
              <mc:Fallback>
                <p:oleObj name="VISIO" r:id="rId3" imgW="4746960" imgH="860760" progId="Visio.Drawing.5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976563"/>
                        <a:ext cx="3097212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22" descr="REOR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4505325"/>
            <a:ext cx="24479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23"/>
          <p:cNvSpPr>
            <a:spLocks noChangeArrowheads="1"/>
          </p:cNvSpPr>
          <p:nvPr/>
        </p:nvSpPr>
        <p:spPr bwMode="auto">
          <a:xfrm>
            <a:off x="2790825" y="2133600"/>
            <a:ext cx="647700" cy="647700"/>
          </a:xfrm>
          <a:prstGeom prst="downArrow">
            <a:avLst>
              <a:gd name="adj1" fmla="val 46565"/>
              <a:gd name="adj2" fmla="val 3547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6152" name="AutoShape 24"/>
          <p:cNvSpPr>
            <a:spLocks noChangeArrowheads="1"/>
          </p:cNvSpPr>
          <p:nvPr/>
        </p:nvSpPr>
        <p:spPr bwMode="auto">
          <a:xfrm>
            <a:off x="2790825" y="3716338"/>
            <a:ext cx="647700" cy="647700"/>
          </a:xfrm>
          <a:prstGeom prst="downArrow">
            <a:avLst>
              <a:gd name="adj1" fmla="val 46565"/>
              <a:gd name="adj2" fmla="val 3547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6153" name="Text Box 25"/>
          <p:cNvSpPr txBox="1">
            <a:spLocks noChangeArrowheads="1"/>
          </p:cNvSpPr>
          <p:nvPr/>
        </p:nvSpPr>
        <p:spPr bwMode="auto">
          <a:xfrm>
            <a:off x="4645025" y="882650"/>
            <a:ext cx="39465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CC"/>
                </a:solidFill>
                <a:latin typeface="Verdana" panose="020B0604030504040204" pitchFamily="34" charset="0"/>
              </a:rPr>
              <a:t>Стратегия -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Какие цели нужно достичь</a:t>
            </a:r>
            <a:r>
              <a:rPr lang="en-US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?</a:t>
            </a:r>
            <a:br>
              <a:rPr lang="en-US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</a:b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Как это сделать</a:t>
            </a:r>
            <a:r>
              <a:rPr lang="en-US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?</a:t>
            </a: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/>
            </a:r>
            <a:b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</a:b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Кто является потребителем</a:t>
            </a:r>
            <a:r>
              <a:rPr lang="en-US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?</a:t>
            </a:r>
            <a:endParaRPr lang="ru-RU" altLang="ru-RU" sz="1600" b="0">
              <a:solidFill>
                <a:srgbClr val="0099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Какие потребности удовлетворять</a:t>
            </a:r>
            <a:r>
              <a:rPr lang="en-US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?</a:t>
            </a: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/>
            </a:r>
            <a:b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</a:b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Какие продукты производить</a:t>
            </a:r>
            <a:r>
              <a:rPr lang="en-US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?</a:t>
            </a:r>
            <a:endParaRPr lang="ru-RU" altLang="ru-RU" sz="1600" b="0">
              <a:solidFill>
                <a:srgbClr val="009900"/>
              </a:solidFill>
              <a:latin typeface="Verdana" panose="020B0604030504040204" pitchFamily="34" charset="0"/>
            </a:endParaRPr>
          </a:p>
        </p:txBody>
      </p:sp>
      <p:sp>
        <p:nvSpPr>
          <p:cNvPr id="6154" name="Text Box 26"/>
          <p:cNvSpPr txBox="1">
            <a:spLocks noChangeArrowheads="1"/>
          </p:cNvSpPr>
          <p:nvPr/>
        </p:nvSpPr>
        <p:spPr bwMode="auto">
          <a:xfrm>
            <a:off x="4645025" y="2649538"/>
            <a:ext cx="42481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CC"/>
                </a:solidFill>
                <a:latin typeface="Verdana" panose="020B0604030504040204" pitchFamily="34" charset="0"/>
              </a:rPr>
              <a:t>Работы, бизнес-процессы</a:t>
            </a:r>
            <a:br>
              <a:rPr lang="ru-RU" altLang="ru-RU" sz="1600">
                <a:solidFill>
                  <a:srgbClr val="3333CC"/>
                </a:solidFill>
                <a:latin typeface="Verdana" panose="020B0604030504040204" pitchFamily="34" charset="0"/>
              </a:rPr>
            </a:br>
            <a:r>
              <a:rPr lang="ru-RU" altLang="ru-RU" sz="1600">
                <a:solidFill>
                  <a:srgbClr val="3333CC"/>
                </a:solidFill>
                <a:latin typeface="Verdana" panose="020B0604030504040204" pitchFamily="34" charset="0"/>
              </a:rPr>
              <a:t>и функции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Что нужно делать для того, чтобы достичь стратегические цели</a:t>
            </a:r>
            <a:r>
              <a:rPr lang="en-US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?</a:t>
            </a:r>
            <a:endParaRPr lang="ru-RU" altLang="ru-RU" sz="1600" b="0">
              <a:solidFill>
                <a:srgbClr val="0099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Что нужно сделать чтобы</a:t>
            </a:r>
            <a:b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</a:b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произвести продукты</a:t>
            </a:r>
            <a:r>
              <a:rPr lang="en-US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?</a:t>
            </a:r>
            <a:endParaRPr lang="ru-RU" altLang="ru-RU" sz="1600" b="0">
              <a:solidFill>
                <a:srgbClr val="0099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Каким образом это нужно сделать</a:t>
            </a:r>
            <a:r>
              <a:rPr lang="en-US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?</a:t>
            </a:r>
            <a:endParaRPr lang="ru-RU" altLang="ru-RU" sz="1600" b="0">
              <a:solidFill>
                <a:srgbClr val="009900"/>
              </a:solidFill>
              <a:latin typeface="Verdana" panose="020B0604030504040204" pitchFamily="34" charset="0"/>
            </a:endParaRPr>
          </a:p>
        </p:txBody>
      </p:sp>
      <p:sp>
        <p:nvSpPr>
          <p:cNvPr id="6155" name="Text Box 27"/>
          <p:cNvSpPr txBox="1">
            <a:spLocks noChangeArrowheads="1"/>
          </p:cNvSpPr>
          <p:nvPr/>
        </p:nvSpPr>
        <p:spPr bwMode="auto">
          <a:xfrm>
            <a:off x="4645025" y="4973638"/>
            <a:ext cx="381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CC"/>
                </a:solidFill>
                <a:latin typeface="Verdana" panose="020B0604030504040204" pitchFamily="34" charset="0"/>
              </a:rPr>
              <a:t>Организационная</a:t>
            </a:r>
            <a:r>
              <a:rPr lang="en-US" altLang="ru-RU" sz="1600">
                <a:solidFill>
                  <a:srgbClr val="3333CC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600">
                <a:solidFill>
                  <a:srgbClr val="3333CC"/>
                </a:solidFill>
                <a:latin typeface="Verdana" panose="020B0604030504040204" pitchFamily="34" charset="0"/>
              </a:rPr>
              <a:t>структура – </a:t>
            </a:r>
            <a:br>
              <a:rPr lang="ru-RU" altLang="ru-RU" sz="1600">
                <a:solidFill>
                  <a:srgbClr val="3333CC"/>
                </a:solidFill>
                <a:latin typeface="Verdana" panose="020B0604030504040204" pitchFamily="34" charset="0"/>
              </a:rPr>
            </a:br>
            <a:r>
              <a:rPr lang="ru-RU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Кто же все это будет делать</a:t>
            </a:r>
            <a:r>
              <a:rPr lang="en-US" altLang="ru-RU" sz="1600" b="0">
                <a:solidFill>
                  <a:srgbClr val="009900"/>
                </a:solidFill>
                <a:latin typeface="Verdana" panose="020B0604030504040204" pitchFamily="34" charset="0"/>
              </a:rPr>
              <a:t>?</a:t>
            </a:r>
            <a:endParaRPr lang="ru-RU" altLang="ru-RU" sz="1600" b="0">
              <a:solidFill>
                <a:srgbClr val="009900"/>
              </a:solidFill>
              <a:latin typeface="Verdana" panose="020B0604030504040204" pitchFamily="34" charset="0"/>
            </a:endParaRPr>
          </a:p>
        </p:txBody>
      </p:sp>
      <p:grpSp>
        <p:nvGrpSpPr>
          <p:cNvPr id="6156" name="Group 28"/>
          <p:cNvGrpSpPr>
            <a:grpSpLocks/>
          </p:cNvGrpSpPr>
          <p:nvPr/>
        </p:nvGrpSpPr>
        <p:grpSpPr bwMode="auto">
          <a:xfrm flipH="1">
            <a:off x="1403350" y="836613"/>
            <a:ext cx="431800" cy="5400675"/>
            <a:chOff x="431" y="981"/>
            <a:chExt cx="544" cy="2902"/>
          </a:xfrm>
        </p:grpSpPr>
        <p:sp>
          <p:nvSpPr>
            <p:cNvPr id="6159" name="Arc 29"/>
            <p:cNvSpPr>
              <a:spLocks/>
            </p:cNvSpPr>
            <p:nvPr/>
          </p:nvSpPr>
          <p:spPr bwMode="auto">
            <a:xfrm>
              <a:off x="431" y="981"/>
              <a:ext cx="544" cy="1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Arc 30"/>
            <p:cNvSpPr>
              <a:spLocks/>
            </p:cNvSpPr>
            <p:nvPr/>
          </p:nvSpPr>
          <p:spPr bwMode="auto">
            <a:xfrm flipV="1">
              <a:off x="431" y="2432"/>
              <a:ext cx="544" cy="1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7" name="WordArt 31"/>
          <p:cNvSpPr>
            <a:spLocks noChangeArrowheads="1" noChangeShapeType="1" noTextEdit="1"/>
          </p:cNvSpPr>
          <p:nvPr/>
        </p:nvSpPr>
        <p:spPr bwMode="auto">
          <a:xfrm rot="-5400000">
            <a:off x="-1368424" y="3249612"/>
            <a:ext cx="3816350" cy="5746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87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Внешняя среда</a:t>
            </a:r>
          </a:p>
        </p:txBody>
      </p:sp>
      <p:sp>
        <p:nvSpPr>
          <p:cNvPr id="6158" name="AutoShape 32"/>
          <p:cNvSpPr>
            <a:spLocks noChangeArrowheads="1"/>
          </p:cNvSpPr>
          <p:nvPr/>
        </p:nvSpPr>
        <p:spPr bwMode="auto">
          <a:xfrm rot="-5400000">
            <a:off x="719932" y="3248818"/>
            <a:ext cx="647700" cy="576263"/>
          </a:xfrm>
          <a:prstGeom prst="downArrow">
            <a:avLst>
              <a:gd name="adj1" fmla="val 46565"/>
              <a:gd name="adj2" fmla="val 3547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2AF32-DBC0-4BD6-84CB-F6BFE347441B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241550" y="1196975"/>
            <a:ext cx="5570538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3888" indent="-444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Графические редакторы блок-схем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ru-RU" sz="2400" b="0">
                <a:solidFill>
                  <a:srgbClr val="000000"/>
                </a:solidFill>
                <a:latin typeface="Arial" panose="020B0604020202020204" pitchFamily="34" charset="0"/>
              </a:rPr>
              <a:t>Microsoft Office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ru-RU" sz="2400" b="0">
                <a:solidFill>
                  <a:srgbClr val="000000"/>
                </a:solidFill>
                <a:latin typeface="Arial" panose="020B0604020202020204" pitchFamily="34" charset="0"/>
              </a:rPr>
              <a:t>Microsoft Visio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ru-RU" sz="2400" b="0">
                <a:solidFill>
                  <a:srgbClr val="000000"/>
                </a:solidFill>
                <a:latin typeface="Arial" panose="020B0604020202020204" pitchFamily="34" charset="0"/>
              </a:rPr>
              <a:t>ARIS Express</a:t>
            </a:r>
            <a:endParaRPr lang="ru-RU" altLang="ru-RU" sz="24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400" b="0">
                <a:solidFill>
                  <a:srgbClr val="000000"/>
                </a:solidFill>
                <a:latin typeface="Arial" panose="020B0604020202020204" pitchFamily="34" charset="0"/>
              </a:rPr>
              <a:t>График-студио Лайт</a:t>
            </a:r>
            <a:endParaRPr lang="en-US" altLang="ru-RU" sz="24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altLang="ru-RU" sz="10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Специализированные средства</a:t>
            </a:r>
            <a:endParaRPr lang="en-US" altLang="ru-RU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ru-RU" sz="2400" b="0">
                <a:solidFill>
                  <a:srgbClr val="000000"/>
                </a:solidFill>
                <a:latin typeface="Arial" panose="020B0604020202020204" pitchFamily="34" charset="0"/>
              </a:rPr>
              <a:t>ARIS</a:t>
            </a:r>
            <a:endParaRPr lang="ru-RU" altLang="ru-RU" sz="24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ru-RU" sz="2400" b="0">
                <a:solidFill>
                  <a:srgbClr val="000000"/>
                </a:solidFill>
                <a:latin typeface="Arial" panose="020B0604020202020204" pitchFamily="34" charset="0"/>
              </a:rPr>
              <a:t>BPwin / All Fusion PM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ru-RU" sz="2400" b="0">
                <a:solidFill>
                  <a:srgbClr val="000000"/>
                </a:solidFill>
                <a:latin typeface="Arial" panose="020B0604020202020204" pitchFamily="34" charset="0"/>
              </a:rPr>
              <a:t>Business Studio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400" b="0">
                <a:solidFill>
                  <a:srgbClr val="000000"/>
                </a:solidFill>
                <a:latin typeface="Arial" panose="020B0604020202020204" pitchFamily="34" charset="0"/>
              </a:rPr>
              <a:t>Бизнес-инженер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71438" y="115888"/>
            <a:ext cx="8964612" cy="5064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Программные средства бизнес-моделирования, регламентации и управления эффективностью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5"/>
          <p:cNvSpPr>
            <a:spLocks noGrp="1"/>
          </p:cNvSpPr>
          <p:nvPr>
            <p:ph type="body" sz="half" idx="4294967295"/>
          </p:nvPr>
        </p:nvSpPr>
        <p:spPr bwMode="auto">
          <a:xfrm>
            <a:off x="180975" y="879475"/>
            <a:ext cx="8783638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2913" indent="-442913" eaLnBrk="1" hangingPunct="1">
              <a:spcBef>
                <a:spcPct val="60000"/>
              </a:spcBef>
              <a:buFont typeface="Wingdings" panose="05000000000000000000" pitchFamily="2" charset="2"/>
              <a:buChar char="q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Система Бизнес-инженер - профессиональное программное средство бизнес-моделирования, разработки регламентирующих документов и управления эффективностью организации.</a:t>
            </a:r>
          </a:p>
          <a:p>
            <a:pPr marL="442913" indent="-442913" eaLnBrk="1" hangingPunct="1">
              <a:spcBef>
                <a:spcPct val="60000"/>
              </a:spcBef>
              <a:buFont typeface="Wingdings" panose="05000000000000000000" pitchFamily="2" charset="2"/>
              <a:buChar char="q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Бизнес-инженер поддерживает полный цикл бизнес-анализа и проектирования организации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от разработки стратегических целей и ключевых показателей до построения оптимальных бизнес-процессов и оргструктуры, их поддерживающей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 eaLnBrk="1" hangingPunct="1">
              <a:spcBef>
                <a:spcPct val="60000"/>
              </a:spcBef>
              <a:buFont typeface="Wingdings" panose="05000000000000000000" pitchFamily="2" charset="2"/>
              <a:buChar char="q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своим функциональным возможностям и преимуществам Бизнес-инженер является одним из наиболее современных, многофункциональных и гибких средств данного класса, способных удовлетворить потребности предприятий любого масштаба.</a:t>
            </a:r>
            <a:endParaRPr lang="en-US" alt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 eaLnBrk="1" hangingPunct="1">
              <a:spcBef>
                <a:spcPct val="60000"/>
              </a:spcBef>
              <a:buFont typeface="Wingdings" panose="05000000000000000000" pitchFamily="2" charset="2"/>
              <a:buChar char="q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пользователями системы являются более 500 предприятий РФ и СНГ из различных отраслей, от небольших коммерческих организаций до крупнейших промышленных предприятий России.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107950" y="115888"/>
            <a:ext cx="8928100" cy="504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0">
                <a:solidFill>
                  <a:schemeClr val="tx2"/>
                </a:solidFill>
              </a:rPr>
              <a:t>Система Бизнес-инженер</a:t>
            </a:r>
          </a:p>
        </p:txBody>
      </p:sp>
      <p:sp>
        <p:nvSpPr>
          <p:cNvPr id="15364" name="Номер слайда 1"/>
          <p:cNvSpPr txBox="1">
            <a:spLocks/>
          </p:cNvSpPr>
          <p:nvPr/>
        </p:nvSpPr>
        <p:spPr bwMode="auto">
          <a:xfrm>
            <a:off x="3619500" y="65722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2EE5DB8B-1EA2-4F44-B313-1755D9EE969C}" type="slidenum">
              <a:rPr lang="ru-RU" altLang="ru-RU" sz="1400" b="0"/>
              <a:pPr algn="ctr"/>
              <a:t>21</a:t>
            </a:fld>
            <a:endParaRPr lang="ru-RU" altLang="ru-RU" sz="1400" b="0"/>
          </a:p>
        </p:txBody>
      </p:sp>
    </p:spTree>
    <p:extLst>
      <p:ext uri="{BB962C8B-B14F-4D97-AF65-F5344CB8AC3E}">
        <p14:creationId xmlns:p14="http://schemas.microsoft.com/office/powerpoint/2010/main" val="35845639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A887D-FD18-4B2D-AB98-F15460CC13E8}" type="slidenum">
              <a:rPr lang="ru-RU" altLang="ru-RU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 smtClean="0">
              <a:latin typeface="Arial" panose="020B0604020202020204" pitchFamily="34" charset="0"/>
            </a:endParaRPr>
          </a:p>
        </p:txBody>
      </p:sp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90488" y="85725"/>
            <a:ext cx="8970962" cy="504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 dirty="0">
                <a:solidFill>
                  <a:schemeClr val="tx2"/>
                </a:solidFill>
                <a:latin typeface="Arial" panose="020B0604020202020204" pitchFamily="34" charset="0"/>
              </a:rPr>
              <a:t>Типовая </a:t>
            </a:r>
            <a:r>
              <a:rPr lang="ru-RU" altLang="ru-RU" sz="2800" b="0" dirty="0" smtClean="0">
                <a:solidFill>
                  <a:schemeClr val="tx2"/>
                </a:solidFill>
                <a:latin typeface="Arial" panose="020B0604020202020204" pitchFamily="34" charset="0"/>
              </a:rPr>
              <a:t>конфигурация и решаемые задачи в системе </a:t>
            </a:r>
            <a:r>
              <a:rPr lang="ru-RU" altLang="ru-RU" sz="2800" b="0" dirty="0">
                <a:solidFill>
                  <a:schemeClr val="tx2"/>
                </a:solidFill>
                <a:latin typeface="Arial" panose="020B0604020202020204" pitchFamily="34" charset="0"/>
              </a:rPr>
              <a:t>Бизнес-инженер</a:t>
            </a:r>
          </a:p>
        </p:txBody>
      </p:sp>
      <p:pic>
        <p:nvPicPr>
          <p:cNvPr id="389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8" y="1001024"/>
            <a:ext cx="7424117" cy="554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1D24C7-116C-4EBD-B92F-F7729B96B379}" type="slidenum">
              <a:rPr lang="ru-RU" altLang="ru-RU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 smtClean="0">
              <a:latin typeface="Arial" panose="020B0604020202020204" pitchFamily="34" charset="0"/>
            </a:endParaRPr>
          </a:p>
        </p:txBody>
      </p:sp>
      <p:sp>
        <p:nvSpPr>
          <p:cNvPr id="39939" name="Заголовок 1"/>
          <p:cNvSpPr txBox="1">
            <a:spLocks/>
          </p:cNvSpPr>
          <p:nvPr/>
        </p:nvSpPr>
        <p:spPr bwMode="auto">
          <a:xfrm>
            <a:off x="88900" y="80963"/>
            <a:ext cx="8993188" cy="504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 dirty="0">
                <a:solidFill>
                  <a:schemeClr val="tx2"/>
                </a:solidFill>
                <a:latin typeface="Arial" panose="020B0604020202020204" pitchFamily="34" charset="0"/>
              </a:rPr>
              <a:t>Разработка графических диаграмм процессов, оргструктуры, целей, показателей, ИТ-системы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5728"/>
            <a:ext cx="8560995" cy="52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94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6C788-08F4-4A03-9F1F-BC5AD8ED96EB}" type="slidenum">
              <a:rPr lang="ru-RU" altLang="ru-RU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 smtClean="0">
              <a:latin typeface="Verdana" panose="020B060403050404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53975"/>
            <a:ext cx="8780463" cy="504825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ru-RU" altLang="ru-RU" sz="2500" smtClean="0">
                <a:latin typeface="Arial" panose="020B0604020202020204" pitchFamily="34" charset="0"/>
              </a:rPr>
              <a:t>Пример матрицы ответственности процесса, сформиро-ванной в программном продукте Бизнес-инженер</a:t>
            </a:r>
          </a:p>
        </p:txBody>
      </p:sp>
      <p:pic>
        <p:nvPicPr>
          <p:cNvPr id="3584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858838"/>
            <a:ext cx="6804025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3EE54C-0360-4435-B93A-869C28401361}" type="slidenum">
              <a:rPr lang="ru-RU" altLang="ru-RU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 smtClean="0">
              <a:latin typeface="Verdana" panose="020B060403050404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15888"/>
            <a:ext cx="8780463" cy="504825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ru-RU" altLang="ru-RU" sz="2500" smtClean="0">
                <a:latin typeface="Arial" panose="020B0604020202020204" pitchFamily="34" charset="0"/>
              </a:rPr>
              <a:t>Пример фрагмента положения о процессе, сформиро-ванного в программном продукте Бизнес-инженер</a:t>
            </a:r>
          </a:p>
        </p:txBody>
      </p:sp>
      <p:pic>
        <p:nvPicPr>
          <p:cNvPr id="3686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00"/>
            <a:ext cx="870585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7B015F-235E-441B-90FA-C46E3B97615A}" type="slidenum">
              <a:rPr lang="ru-RU" altLang="ru-RU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200" smtClean="0">
              <a:latin typeface="Verdana" panose="020B060403050404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2016125" cy="504825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ru-RU" altLang="ru-RU" sz="2700" smtClean="0">
                <a:latin typeface="Arial Narrow" panose="020B0606020202030204" pitchFamily="34" charset="0"/>
              </a:rPr>
              <a:t>Пример фрагмента должностной инструкции, сформиро-ванной в программном продукте Бизнес-инженер</a:t>
            </a:r>
          </a:p>
        </p:txBody>
      </p:sp>
      <p:pic>
        <p:nvPicPr>
          <p:cNvPr id="3789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15888"/>
            <a:ext cx="6829425" cy="645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414D9D-0D58-4A03-BCC9-D8010FA53CA3}" type="slidenum">
              <a:rPr lang="ru-RU" altLang="ru-RU" sz="1400" b="0" smtClean="0"/>
              <a:pPr/>
              <a:t>27</a:t>
            </a:fld>
            <a:endParaRPr lang="ru-RU" altLang="ru-RU" sz="1400" b="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375" y="130175"/>
            <a:ext cx="8964613" cy="504825"/>
          </a:xfrm>
          <a:prstGeom prst="rect">
            <a:avLst/>
          </a:prstGeom>
          <a:solidFill>
            <a:srgbClr val="FFFFCC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sz="260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 системы Бизнес-инженер</a:t>
            </a:r>
            <a:endParaRPr lang="ru-RU" altLang="ru-RU" sz="2600" b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79375" y="647700"/>
            <a:ext cx="8964613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0563" indent="-342900"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3900" indent="-457200"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30488" indent="-457200"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67075" indent="-457200"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242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814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386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958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1700" dirty="0" smtClean="0">
                <a:cs typeface="Arial" panose="020B0604020202020204" pitchFamily="34" charset="0"/>
              </a:rPr>
              <a:t>Распространенные нотации описания процессов</a:t>
            </a:r>
            <a:r>
              <a:rPr lang="en-US" altLang="ru-RU" sz="1700" b="0" dirty="0" smtClean="0">
                <a:cs typeface="Arial" panose="020B0604020202020204" pitchFamily="34" charset="0"/>
              </a:rPr>
              <a:t> </a:t>
            </a:r>
            <a:r>
              <a:rPr lang="ru-RU" altLang="ru-RU" sz="1700" b="0" dirty="0" smtClean="0">
                <a:cs typeface="Arial" panose="020B0604020202020204" pitchFamily="34" charset="0"/>
              </a:rPr>
              <a:t>-</a:t>
            </a:r>
            <a:r>
              <a:rPr lang="en-US" altLang="ru-RU" sz="1700" b="0" dirty="0" smtClean="0">
                <a:cs typeface="Arial" panose="020B0604020202020204" pitchFamily="34" charset="0"/>
              </a:rPr>
              <a:t> </a:t>
            </a:r>
            <a:r>
              <a:rPr lang="ru-RU" altLang="ru-RU" sz="1700" b="0" dirty="0" smtClean="0">
                <a:cs typeface="Arial" panose="020B0604020202020204" pitchFamily="34" charset="0"/>
              </a:rPr>
              <a:t>система включает</a:t>
            </a:r>
            <a:r>
              <a:rPr lang="ru-RU" altLang="ru-RU" sz="1700" dirty="0" smtClean="0">
                <a:cs typeface="Arial" panose="020B0604020202020204" pitchFamily="34" charset="0"/>
              </a:rPr>
              <a:t> </a:t>
            </a:r>
            <a:r>
              <a:rPr lang="ru-RU" altLang="ru-RU" sz="1700" b="0" dirty="0" smtClean="0">
                <a:cs typeface="Arial" panose="020B0604020202020204" pitchFamily="34" charset="0"/>
              </a:rPr>
              <a:t>распространенные графические нотации и методологии описания процессов: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Простая блок-схема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Блок-схема с дорожками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ru-RU" sz="1600" b="0" dirty="0" smtClean="0">
                <a:latin typeface="Arial Narrow" panose="020B0606020202030204" pitchFamily="34" charset="0"/>
              </a:rPr>
              <a:t>ARIS EPC (Event-driven process chain diagram)</a:t>
            </a:r>
            <a:endParaRPr lang="ru-RU" altLang="ru-RU" sz="1600" b="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ru-RU" sz="1600" b="0" dirty="0" smtClean="0">
                <a:latin typeface="Arial Narrow" panose="020B0606020202030204" pitchFamily="34" charset="0"/>
              </a:rPr>
              <a:t>ARIS VAD (Value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-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added chain diagram)</a:t>
            </a:r>
            <a:endParaRPr lang="ru-RU" altLang="ru-RU" sz="1600" b="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ru-RU" sz="1600" b="0" dirty="0" smtClean="0">
                <a:latin typeface="Arial Narrow" panose="020B0606020202030204" pitchFamily="34" charset="0"/>
              </a:rPr>
              <a:t>BPMN (Business Process Model and Notation)</a:t>
            </a:r>
            <a:endParaRPr lang="ru-RU" altLang="ru-RU" sz="1600" b="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ru-RU" sz="1600" b="0" dirty="0" smtClean="0">
                <a:latin typeface="Arial Narrow" panose="020B0606020202030204" pitchFamily="34" charset="0"/>
              </a:rPr>
              <a:t>IDEF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0 и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IDEF3</a:t>
            </a:r>
            <a:endParaRPr lang="ru-RU" altLang="ru-RU" sz="1600" b="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а также другие нотации и методологии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altLang="ru-RU" sz="1700" dirty="0" smtClean="0"/>
              <a:t>Бизнес-анализ</a:t>
            </a:r>
            <a:r>
              <a:rPr lang="ru-RU" altLang="ru-RU" sz="1700" b="0" dirty="0" smtClean="0"/>
              <a:t> - система включает следующие виды бизнес-анализа: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Расчет трудозатрат и численности персонала, анализ эффективности оптимизационных инициатив</a:t>
            </a:r>
            <a:endParaRPr lang="en-US" altLang="ru-RU" sz="1600" b="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Поддерживает FTE / ПШЕ - методологию расчета и анализа трудозатрат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/>
            </a:r>
            <a:br>
              <a:rPr lang="en-US" altLang="ru-RU" sz="1600" b="0" dirty="0" smtClean="0">
                <a:latin typeface="Arial Narrow" panose="020B0606020202030204" pitchFamily="34" charset="0"/>
              </a:rPr>
            </a:br>
            <a:r>
              <a:rPr lang="ru-RU" altLang="ru-RU" sz="1600" b="0" dirty="0" smtClean="0">
                <a:latin typeface="Arial Narrow" panose="020B0606020202030204" pitchFamily="34" charset="0"/>
              </a:rPr>
              <a:t>(FTE - </a:t>
            </a:r>
            <a:r>
              <a:rPr lang="ru-RU" altLang="ru-RU" sz="1600" b="0" dirty="0" err="1" smtClean="0">
                <a:latin typeface="Arial Narrow" panose="020B0606020202030204" pitchFamily="34" charset="0"/>
              </a:rPr>
              <a:t>Full-time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0" dirty="0" err="1" smtClean="0">
                <a:latin typeface="Arial Narrow" panose="020B0606020202030204" pitchFamily="34" charset="0"/>
              </a:rPr>
              <a:t>equivalent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, ПШЕ - Постоянная штатная единица)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Функционально-стоимостной анализ процессов и процессное бюджетирование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Анализ длительности и эффективности операционного цикла процессов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Анализ организационной фрагментарности процессов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Анализ выполнения показателей процессов, подразделений и должностей</a:t>
            </a:r>
            <a:endParaRPr lang="en-US" altLang="ru-RU" sz="1600" b="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Анализ распределения ответственности за процессы в организационной структуре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Анализ взаимодействий подразделений и должностей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Анализ штатной и фактической численности персонала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Анализ расстановки, знаний и компетенций персонала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Расчет премий на основе выполнения мотивационных целей и показателей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Причинно-следственный анализ проблем, несоответствий, анализ рисков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>
                <a:latin typeface="Arial Narrow" panose="020B0606020202030204" pitchFamily="34" charset="0"/>
              </a:rPr>
              <a:t>Анализ и 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проектирование ИТ-архитектуры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Статистический анализ и математическое моделирование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1600" b="0" spc="-40" dirty="0" smtClean="0">
                <a:latin typeface="Arial Narrow" panose="020B0606020202030204" pitchFamily="34" charset="0"/>
              </a:rPr>
              <a:t>Сравнительный анализ (</a:t>
            </a:r>
            <a:r>
              <a:rPr lang="ru-RU" altLang="ru-RU" sz="1600" b="0" spc="-40" dirty="0" err="1" smtClean="0">
                <a:latin typeface="Arial Narrow" panose="020B0606020202030204" pitchFamily="34" charset="0"/>
              </a:rPr>
              <a:t>бенчмаркинг</a:t>
            </a:r>
            <a:r>
              <a:rPr lang="ru-RU" altLang="ru-RU" sz="1600" b="0" spc="-40" dirty="0" smtClean="0">
                <a:latin typeface="Arial Narrow" panose="020B0606020202030204" pitchFamily="34" charset="0"/>
              </a:rPr>
              <a:t>) на основе использования библиотеки типовых процессов, целей и </a:t>
            </a:r>
            <a:r>
              <a:rPr lang="en-US" altLang="ru-RU" sz="1600" b="0" spc="-40" dirty="0" smtClean="0">
                <a:latin typeface="Arial Narrow" panose="020B0606020202030204" pitchFamily="34" charset="0"/>
              </a:rPr>
              <a:t>KPI</a:t>
            </a:r>
            <a:endParaRPr lang="ru-RU" altLang="ru-RU" sz="1600" b="0" spc="-4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19473-70D6-4A61-9081-81EC11A6890B}" type="slidenum">
              <a:rPr lang="ru-RU" altLang="ru-RU" sz="1400" b="0" smtClean="0"/>
              <a:pPr/>
              <a:t>28</a:t>
            </a:fld>
            <a:endParaRPr lang="ru-RU" altLang="ru-RU" sz="1400" b="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375" y="115888"/>
            <a:ext cx="8964613" cy="504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 системы Бизнес-инженер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03200" y="782638"/>
            <a:ext cx="887095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60363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7538" indent="-269875">
              <a:tabLst>
                <a:tab pos="360363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3900" indent="-457200">
              <a:tabLst>
                <a:tab pos="360363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30488" indent="-457200">
              <a:tabLst>
                <a:tab pos="360363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67075" indent="-457200">
              <a:tabLst>
                <a:tab pos="360363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242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814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386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9587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700" dirty="0" smtClean="0">
                <a:latin typeface="Arial Narrow" panose="020B0606020202030204" pitchFamily="34" charset="0"/>
              </a:rPr>
              <a:t>3. Гибкость</a:t>
            </a:r>
            <a:r>
              <a:rPr lang="ru-RU" altLang="ru-RU" sz="1700" b="0" dirty="0" smtClean="0">
                <a:latin typeface="Arial Narrow" panose="020B0606020202030204" pitchFamily="34" charset="0"/>
              </a:rPr>
              <a:t> - система позволяет быстро создавать новые: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Классификаторы (справочники)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Матрицы (связи между  классификаторами)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Атрибуты (реквизиты) для классификаторов и матриц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Пользовательские типы данных (перечисления)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Таблицы для хранения, вычисления и анализа данных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Формулы и любые расчеты с помощью написания скриптов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VBS 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и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Java</a:t>
            </a:r>
            <a:endParaRPr lang="ru-RU" altLang="ru-RU" sz="1600" b="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Регламенты, отчеты и диаграммы с количественными графиками 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Графические диаграммы (нотации описания процессов, оргструктур и др.)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spcAft>
                <a:spcPts val="100"/>
              </a:spcAft>
              <a:defRPr/>
            </a:pPr>
            <a:r>
              <a:rPr lang="ru-RU" altLang="ru-RU" sz="1700" dirty="0" smtClean="0">
                <a:latin typeface="Arial Narrow" panose="020B0606020202030204" pitchFamily="34" charset="0"/>
              </a:rPr>
              <a:t>4. Интеграция</a:t>
            </a:r>
            <a:r>
              <a:rPr lang="ru-RU" altLang="ru-RU" sz="1700" b="0" dirty="0" smtClean="0">
                <a:latin typeface="Arial Narrow" panose="020B0606020202030204" pitchFamily="34" charset="0"/>
              </a:rPr>
              <a:t> - система включает: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Импорт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/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конвертация графических диаграмм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MS Visio 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и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ARIS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, экспорт диаграмм в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Visio</a:t>
            </a:r>
            <a:endParaRPr lang="ru-RU" altLang="ru-RU" sz="1600" b="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Импорт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/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синхронизация данных и штатного расписания из кадровых ИС через файлы обмена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 Excel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, экспорт в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Excel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Импорт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/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синхронизация данных из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Active Directory (AD)</a:t>
            </a:r>
            <a:endParaRPr lang="ru-RU" altLang="ru-RU" sz="1600" b="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Импорт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/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синхронизация значений показателей из учетных ИС через файлы обмена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XML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,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Excel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 и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Access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Обмен данными с 1С, импорт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/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синхронизация штатного расписания из 1С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Обмен данными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 (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импорт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/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синхронизация и экспорт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)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 с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MS SQL Server, Oracle </a:t>
            </a:r>
            <a:r>
              <a:rPr lang="en-US" altLang="ru-RU" sz="1600" b="0" dirty="0" err="1" smtClean="0">
                <a:latin typeface="Arial Narrow" panose="020B0606020202030204" pitchFamily="34" charset="0"/>
              </a:rPr>
              <a:t>DataBase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, ODBC 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источниками данных</a:t>
            </a:r>
            <a:endParaRPr lang="en-US" altLang="ru-RU" sz="1600" b="0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1600" b="0" dirty="0" smtClean="0">
                <a:latin typeface="Arial Narrow" panose="020B0606020202030204" pitchFamily="34" charset="0"/>
              </a:rPr>
              <a:t>Является сервером </a:t>
            </a:r>
            <a:r>
              <a:rPr lang="en-US" altLang="ru-RU" sz="1600" b="0" dirty="0" smtClean="0">
                <a:latin typeface="Arial Narrow" panose="020B0606020202030204" pitchFamily="34" charset="0"/>
              </a:rPr>
              <a:t>OLE Automation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 и позволяет организовать взаимодействие с другими программами и информационными системами</a:t>
            </a:r>
          </a:p>
          <a:p>
            <a:pPr marL="0" indent="0">
              <a:lnSpc>
                <a:spcPct val="90000"/>
              </a:lnSpc>
              <a:spcBef>
                <a:spcPts val="900"/>
              </a:spcBef>
              <a:spcAft>
                <a:spcPts val="100"/>
              </a:spcAft>
              <a:defRPr/>
            </a:pPr>
            <a:r>
              <a:rPr lang="ru-RU" altLang="ru-RU" sz="1600" dirty="0" smtClean="0">
                <a:latin typeface="Arial Narrow" panose="020B0606020202030204" pitchFamily="34" charset="0"/>
              </a:rPr>
              <a:t>5. Работа с большими данными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0" dirty="0">
                <a:latin typeface="Arial Narrow" panose="020B0606020202030204" pitchFamily="34" charset="0"/>
              </a:rPr>
              <a:t>– 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версия программы Бизнес-инженер </a:t>
            </a:r>
            <a:r>
              <a:rPr lang="ru-RU" altLang="ru-RU" sz="1600" b="0" dirty="0">
                <a:latin typeface="Arial Narrow" panose="020B0606020202030204" pitchFamily="34" charset="0"/>
              </a:rPr>
              <a:t>Корпорация 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поддерживает работу </a:t>
            </a:r>
            <a:r>
              <a:rPr lang="ru-RU" altLang="ru-RU" sz="1600" b="0" dirty="0">
                <a:latin typeface="Arial Narrow" panose="020B0606020202030204" pitchFamily="34" charset="0"/>
              </a:rPr>
              <a:t>с большими 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проектами на сервере, </a:t>
            </a:r>
            <a:r>
              <a:rPr lang="ru-RU" altLang="ru-RU" sz="1600" b="0" dirty="0">
                <a:latin typeface="Arial Narrow" panose="020B0606020202030204" pitchFamily="34" charset="0"/>
              </a:rPr>
              <a:t>содержащих более 1 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миллиона элементов классификаторов, </a:t>
            </a:r>
            <a:r>
              <a:rPr lang="ru-RU" altLang="ru-RU" sz="1600" b="0" dirty="0">
                <a:latin typeface="Arial Narrow" panose="020B0606020202030204" pitchFamily="34" charset="0"/>
              </a:rPr>
              <a:t>до 200 тысяч графических диаграмм при одновременной работе с проектом 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на сервере нескольких </a:t>
            </a:r>
            <a:r>
              <a:rPr lang="ru-RU" altLang="ru-RU" sz="1600" b="0" dirty="0">
                <a:latin typeface="Arial Narrow" panose="020B0606020202030204" pitchFamily="34" charset="0"/>
              </a:rPr>
              <a:t>сотен пользователей</a:t>
            </a:r>
            <a:r>
              <a:rPr lang="ru-RU" altLang="ru-RU" sz="1600" b="0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8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F5218-5D53-4050-957C-89C77CA8B9A0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28600" y="115888"/>
            <a:ext cx="8704263" cy="5175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</a:rPr>
              <a:t>Система процессного управления</a:t>
            </a:r>
          </a:p>
        </p:txBody>
      </p:sp>
      <p:sp>
        <p:nvSpPr>
          <p:cNvPr id="7172" name="Rectangle 21"/>
          <p:cNvSpPr>
            <a:spLocks noChangeArrowheads="1"/>
          </p:cNvSpPr>
          <p:nvPr/>
        </p:nvSpPr>
        <p:spPr bwMode="auto">
          <a:xfrm>
            <a:off x="1628775" y="908050"/>
            <a:ext cx="4391025" cy="900113"/>
          </a:xfrm>
          <a:prstGeom prst="rect">
            <a:avLst/>
          </a:prstGeom>
          <a:solidFill>
            <a:srgbClr val="FFECD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. Выделены бизнес-процессы</a:t>
            </a:r>
          </a:p>
        </p:txBody>
      </p:sp>
      <p:sp>
        <p:nvSpPr>
          <p:cNvPr id="7173" name="Rectangle 22"/>
          <p:cNvSpPr>
            <a:spLocks noChangeArrowheads="1"/>
          </p:cNvSpPr>
          <p:nvPr/>
        </p:nvSpPr>
        <p:spPr bwMode="auto">
          <a:xfrm>
            <a:off x="1628775" y="3176588"/>
            <a:ext cx="4391025" cy="900112"/>
          </a:xfrm>
          <a:prstGeom prst="rect">
            <a:avLst/>
          </a:prstGeom>
          <a:solidFill>
            <a:srgbClr val="FFECD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3. Определены границы бизнес-процессов</a:t>
            </a:r>
            <a:b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    </a:t>
            </a:r>
            <a:r>
              <a:rPr lang="ru-RU" altLang="ru-RU" sz="1800" b="0">
                <a:solidFill>
                  <a:srgbClr val="3333CC"/>
                </a:solidFill>
                <a:latin typeface="Arial Narrow" panose="020B0606020202030204" pitchFamily="34" charset="0"/>
              </a:rPr>
              <a:t>(входы, выходы, поставщики, клиенты)</a:t>
            </a:r>
          </a:p>
        </p:txBody>
      </p:sp>
      <p:sp>
        <p:nvSpPr>
          <p:cNvPr id="7174" name="Rectangle 23"/>
          <p:cNvSpPr>
            <a:spLocks noChangeArrowheads="1"/>
          </p:cNvSpPr>
          <p:nvPr/>
        </p:nvSpPr>
        <p:spPr bwMode="auto">
          <a:xfrm>
            <a:off x="1628775" y="4300538"/>
            <a:ext cx="4391025" cy="900112"/>
          </a:xfrm>
          <a:prstGeom prst="rect">
            <a:avLst/>
          </a:prstGeom>
          <a:solidFill>
            <a:srgbClr val="FFECD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4. Разработаны ключевые показатели и на</a:t>
            </a:r>
            <a:b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   их основе создана система планиро-</a:t>
            </a:r>
            <a:b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   вания и отчетности по бизнес-процессам</a:t>
            </a:r>
          </a:p>
        </p:txBody>
      </p:sp>
      <p:sp>
        <p:nvSpPr>
          <p:cNvPr id="7175" name="Rectangle 41"/>
          <p:cNvSpPr>
            <a:spLocks noChangeArrowheads="1"/>
          </p:cNvSpPr>
          <p:nvPr/>
        </p:nvSpPr>
        <p:spPr bwMode="auto">
          <a:xfrm rot="-5400000">
            <a:off x="-1998662" y="3302000"/>
            <a:ext cx="5543550" cy="755650"/>
          </a:xfrm>
          <a:prstGeom prst="rect">
            <a:avLst/>
          </a:prstGeom>
          <a:solidFill>
            <a:srgbClr val="FFECD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3333CC"/>
                </a:solidFill>
                <a:latin typeface="Arial Narrow" panose="020B0606020202030204" pitchFamily="34" charset="0"/>
              </a:rPr>
              <a:t>6</a:t>
            </a:r>
            <a:r>
              <a:rPr lang="ru-RU" altLang="ru-RU" sz="2000">
                <a:solidFill>
                  <a:srgbClr val="3333CC"/>
                </a:solidFill>
                <a:latin typeface="Arial Narrow" panose="020B0606020202030204" pitchFamily="34" charset="0"/>
              </a:rPr>
              <a:t>. Проводится постоянный анализ и</a:t>
            </a:r>
            <a:br>
              <a:rPr lang="ru-RU" altLang="ru-RU" sz="2000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ru-RU" altLang="ru-RU" sz="2000">
                <a:solidFill>
                  <a:srgbClr val="3333CC"/>
                </a:solidFill>
                <a:latin typeface="Arial Narrow" panose="020B0606020202030204" pitchFamily="34" charset="0"/>
              </a:rPr>
              <a:t> улучшение бизнес-процессов</a:t>
            </a:r>
          </a:p>
        </p:txBody>
      </p:sp>
      <p:sp>
        <p:nvSpPr>
          <p:cNvPr id="7176" name="Rectangle 46"/>
          <p:cNvSpPr>
            <a:spLocks noChangeArrowheads="1"/>
          </p:cNvSpPr>
          <p:nvPr/>
        </p:nvSpPr>
        <p:spPr bwMode="auto">
          <a:xfrm>
            <a:off x="1628775" y="2024063"/>
            <a:ext cx="4391025" cy="900112"/>
          </a:xfrm>
          <a:prstGeom prst="rect">
            <a:avLst/>
          </a:prstGeom>
          <a:solidFill>
            <a:srgbClr val="FFECD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2. Определены владельцы</a:t>
            </a:r>
            <a:r>
              <a:rPr lang="en-US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бизнес-</a:t>
            </a:r>
            <a:b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    процессов и их полномочия</a:t>
            </a:r>
          </a:p>
        </p:txBody>
      </p:sp>
      <p:sp>
        <p:nvSpPr>
          <p:cNvPr id="7177" name="Rectangle 62"/>
          <p:cNvSpPr>
            <a:spLocks noChangeArrowheads="1"/>
          </p:cNvSpPr>
          <p:nvPr/>
        </p:nvSpPr>
        <p:spPr bwMode="auto">
          <a:xfrm>
            <a:off x="1628775" y="5553075"/>
            <a:ext cx="4391025" cy="900113"/>
          </a:xfrm>
          <a:prstGeom prst="rect">
            <a:avLst/>
          </a:prstGeom>
          <a:solidFill>
            <a:srgbClr val="FFECD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5. Описаны бизнес-процессы</a:t>
            </a:r>
            <a:b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ru-RU" altLang="ru-RU" sz="1800">
                <a:solidFill>
                  <a:srgbClr val="3333CC"/>
                </a:solidFill>
                <a:latin typeface="Arial Narrow" panose="020B0606020202030204" pitchFamily="34" charset="0"/>
              </a:rPr>
              <a:t>    </a:t>
            </a:r>
            <a:r>
              <a:rPr lang="ru-RU" altLang="ru-RU" sz="1800" b="0">
                <a:solidFill>
                  <a:srgbClr val="3333CC"/>
                </a:solidFill>
                <a:latin typeface="Arial Narrow" panose="020B0606020202030204" pitchFamily="34" charset="0"/>
              </a:rPr>
              <a:t>(работы, их взаимосвязь, информационные</a:t>
            </a:r>
            <a:br>
              <a:rPr lang="ru-RU" altLang="ru-RU" sz="1800" b="0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ru-RU" altLang="ru-RU" sz="1800" b="0">
                <a:solidFill>
                  <a:srgbClr val="3333CC"/>
                </a:solidFill>
                <a:latin typeface="Arial Narrow" panose="020B0606020202030204" pitchFamily="34" charset="0"/>
              </a:rPr>
              <a:t>     и материальные потоки и прочие элементы)</a:t>
            </a:r>
          </a:p>
        </p:txBody>
      </p:sp>
      <p:grpSp>
        <p:nvGrpSpPr>
          <p:cNvPr id="7178" name="Группа 1"/>
          <p:cNvGrpSpPr>
            <a:grpSpLocks/>
          </p:cNvGrpSpPr>
          <p:nvPr/>
        </p:nvGrpSpPr>
        <p:grpSpPr bwMode="auto">
          <a:xfrm>
            <a:off x="6672263" y="1052513"/>
            <a:ext cx="1149350" cy="642937"/>
            <a:chOff x="6672263" y="1201738"/>
            <a:chExt cx="1149350" cy="642937"/>
          </a:xfrm>
        </p:grpSpPr>
        <p:sp>
          <p:nvSpPr>
            <p:cNvPr id="7202" name="Freeform 4"/>
            <p:cNvSpPr>
              <a:spLocks/>
            </p:cNvSpPr>
            <p:nvPr/>
          </p:nvSpPr>
          <p:spPr bwMode="auto">
            <a:xfrm>
              <a:off x="7818438" y="1839913"/>
              <a:ext cx="3175" cy="4762"/>
            </a:xfrm>
            <a:custGeom>
              <a:avLst/>
              <a:gdLst>
                <a:gd name="T0" fmla="*/ 0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Freeform 5"/>
            <p:cNvSpPr>
              <a:spLocks/>
            </p:cNvSpPr>
            <p:nvPr/>
          </p:nvSpPr>
          <p:spPr bwMode="auto">
            <a:xfrm>
              <a:off x="7094538" y="1201738"/>
              <a:ext cx="301625" cy="217487"/>
            </a:xfrm>
            <a:custGeom>
              <a:avLst/>
              <a:gdLst>
                <a:gd name="T0" fmla="*/ 0 w 306"/>
                <a:gd name="T1" fmla="*/ 0 h 191"/>
                <a:gd name="T2" fmla="*/ 2147483646 w 306"/>
                <a:gd name="T3" fmla="*/ 0 h 191"/>
                <a:gd name="T4" fmla="*/ 2147483646 w 306"/>
                <a:gd name="T5" fmla="*/ 2147483646 h 191"/>
                <a:gd name="T6" fmla="*/ 2147483646 w 306"/>
                <a:gd name="T7" fmla="*/ 2147483646 h 191"/>
                <a:gd name="T8" fmla="*/ 0 w 306"/>
                <a:gd name="T9" fmla="*/ 2147483646 h 191"/>
                <a:gd name="T10" fmla="*/ 0 w 306"/>
                <a:gd name="T11" fmla="*/ 0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6" h="191">
                  <a:moveTo>
                    <a:pt x="0" y="0"/>
                  </a:moveTo>
                  <a:lnTo>
                    <a:pt x="264" y="0"/>
                  </a:lnTo>
                  <a:lnTo>
                    <a:pt x="306" y="96"/>
                  </a:lnTo>
                  <a:lnTo>
                    <a:pt x="26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Freeform 6"/>
            <p:cNvSpPr>
              <a:spLocks/>
            </p:cNvSpPr>
            <p:nvPr/>
          </p:nvSpPr>
          <p:spPr bwMode="auto">
            <a:xfrm>
              <a:off x="6672263" y="1622425"/>
              <a:ext cx="301625" cy="217488"/>
            </a:xfrm>
            <a:custGeom>
              <a:avLst/>
              <a:gdLst>
                <a:gd name="T0" fmla="*/ 0 w 306"/>
                <a:gd name="T1" fmla="*/ 0 h 191"/>
                <a:gd name="T2" fmla="*/ 2147483646 w 306"/>
                <a:gd name="T3" fmla="*/ 0 h 191"/>
                <a:gd name="T4" fmla="*/ 2147483646 w 306"/>
                <a:gd name="T5" fmla="*/ 2147483646 h 191"/>
                <a:gd name="T6" fmla="*/ 2147483646 w 306"/>
                <a:gd name="T7" fmla="*/ 2147483646 h 191"/>
                <a:gd name="T8" fmla="*/ 0 w 306"/>
                <a:gd name="T9" fmla="*/ 2147483646 h 191"/>
                <a:gd name="T10" fmla="*/ 0 w 306"/>
                <a:gd name="T11" fmla="*/ 0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6" h="191">
                  <a:moveTo>
                    <a:pt x="0" y="0"/>
                  </a:moveTo>
                  <a:lnTo>
                    <a:pt x="264" y="0"/>
                  </a:lnTo>
                  <a:lnTo>
                    <a:pt x="306" y="95"/>
                  </a:lnTo>
                  <a:lnTo>
                    <a:pt x="26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7"/>
            <p:cNvSpPr>
              <a:spLocks/>
            </p:cNvSpPr>
            <p:nvPr/>
          </p:nvSpPr>
          <p:spPr bwMode="auto">
            <a:xfrm>
              <a:off x="7094538" y="1622425"/>
              <a:ext cx="301625" cy="217488"/>
            </a:xfrm>
            <a:custGeom>
              <a:avLst/>
              <a:gdLst>
                <a:gd name="T0" fmla="*/ 0 w 306"/>
                <a:gd name="T1" fmla="*/ 0 h 191"/>
                <a:gd name="T2" fmla="*/ 2147483646 w 306"/>
                <a:gd name="T3" fmla="*/ 0 h 191"/>
                <a:gd name="T4" fmla="*/ 2147483646 w 306"/>
                <a:gd name="T5" fmla="*/ 2147483646 h 191"/>
                <a:gd name="T6" fmla="*/ 2147483646 w 306"/>
                <a:gd name="T7" fmla="*/ 2147483646 h 191"/>
                <a:gd name="T8" fmla="*/ 0 w 306"/>
                <a:gd name="T9" fmla="*/ 2147483646 h 191"/>
                <a:gd name="T10" fmla="*/ 0 w 306"/>
                <a:gd name="T11" fmla="*/ 0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6" h="191">
                  <a:moveTo>
                    <a:pt x="0" y="0"/>
                  </a:moveTo>
                  <a:lnTo>
                    <a:pt x="264" y="0"/>
                  </a:lnTo>
                  <a:lnTo>
                    <a:pt x="306" y="95"/>
                  </a:lnTo>
                  <a:lnTo>
                    <a:pt x="26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Freeform 8"/>
            <p:cNvSpPr>
              <a:spLocks/>
            </p:cNvSpPr>
            <p:nvPr/>
          </p:nvSpPr>
          <p:spPr bwMode="auto">
            <a:xfrm>
              <a:off x="7516813" y="1622425"/>
              <a:ext cx="301625" cy="217488"/>
            </a:xfrm>
            <a:custGeom>
              <a:avLst/>
              <a:gdLst>
                <a:gd name="T0" fmla="*/ 0 w 306"/>
                <a:gd name="T1" fmla="*/ 0 h 191"/>
                <a:gd name="T2" fmla="*/ 2147483646 w 306"/>
                <a:gd name="T3" fmla="*/ 0 h 191"/>
                <a:gd name="T4" fmla="*/ 2147483646 w 306"/>
                <a:gd name="T5" fmla="*/ 2147483646 h 191"/>
                <a:gd name="T6" fmla="*/ 2147483646 w 306"/>
                <a:gd name="T7" fmla="*/ 2147483646 h 191"/>
                <a:gd name="T8" fmla="*/ 0 w 306"/>
                <a:gd name="T9" fmla="*/ 2147483646 h 191"/>
                <a:gd name="T10" fmla="*/ 0 w 306"/>
                <a:gd name="T11" fmla="*/ 0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6" h="191">
                  <a:moveTo>
                    <a:pt x="0" y="0"/>
                  </a:moveTo>
                  <a:lnTo>
                    <a:pt x="264" y="0"/>
                  </a:lnTo>
                  <a:lnTo>
                    <a:pt x="306" y="95"/>
                  </a:lnTo>
                  <a:lnTo>
                    <a:pt x="26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Line 9"/>
            <p:cNvSpPr>
              <a:spLocks noChangeShapeType="1"/>
            </p:cNvSpPr>
            <p:nvPr/>
          </p:nvSpPr>
          <p:spPr bwMode="auto">
            <a:xfrm>
              <a:off x="7243763" y="1419225"/>
              <a:ext cx="3175" cy="203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10"/>
            <p:cNvSpPr>
              <a:spLocks/>
            </p:cNvSpPr>
            <p:nvPr/>
          </p:nvSpPr>
          <p:spPr bwMode="auto">
            <a:xfrm>
              <a:off x="7221538" y="1604963"/>
              <a:ext cx="47625" cy="17462"/>
            </a:xfrm>
            <a:custGeom>
              <a:avLst/>
              <a:gdLst>
                <a:gd name="T0" fmla="*/ 0 w 46"/>
                <a:gd name="T1" fmla="*/ 0 h 16"/>
                <a:gd name="T2" fmla="*/ 2147483646 w 46"/>
                <a:gd name="T3" fmla="*/ 2147483646 h 16"/>
                <a:gd name="T4" fmla="*/ 2147483646 w 46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6">
                  <a:moveTo>
                    <a:pt x="0" y="0"/>
                  </a:moveTo>
                  <a:lnTo>
                    <a:pt x="23" y="16"/>
                  </a:lnTo>
                  <a:lnTo>
                    <a:pt x="4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11"/>
            <p:cNvSpPr>
              <a:spLocks/>
            </p:cNvSpPr>
            <p:nvPr/>
          </p:nvSpPr>
          <p:spPr bwMode="auto">
            <a:xfrm>
              <a:off x="6823075" y="1419225"/>
              <a:ext cx="420688" cy="203200"/>
            </a:xfrm>
            <a:custGeom>
              <a:avLst/>
              <a:gdLst>
                <a:gd name="T0" fmla="*/ 2147483646 w 112"/>
                <a:gd name="T1" fmla="*/ 0 h 46"/>
                <a:gd name="T2" fmla="*/ 2147483646 w 112"/>
                <a:gd name="T3" fmla="*/ 2147483646 h 46"/>
                <a:gd name="T4" fmla="*/ 0 w 112"/>
                <a:gd name="T5" fmla="*/ 2147483646 h 46"/>
                <a:gd name="T6" fmla="*/ 0 w 112"/>
                <a:gd name="T7" fmla="*/ 2147483646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" h="46">
                  <a:moveTo>
                    <a:pt x="112" y="0"/>
                  </a:moveTo>
                  <a:lnTo>
                    <a:pt x="112" y="23"/>
                  </a:lnTo>
                  <a:lnTo>
                    <a:pt x="0" y="23"/>
                  </a:lnTo>
                  <a:lnTo>
                    <a:pt x="0" y="4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Freeform 12"/>
            <p:cNvSpPr>
              <a:spLocks/>
            </p:cNvSpPr>
            <p:nvPr/>
          </p:nvSpPr>
          <p:spPr bwMode="auto">
            <a:xfrm>
              <a:off x="6800850" y="1604963"/>
              <a:ext cx="44450" cy="17462"/>
            </a:xfrm>
            <a:custGeom>
              <a:avLst/>
              <a:gdLst>
                <a:gd name="T0" fmla="*/ 0 w 46"/>
                <a:gd name="T1" fmla="*/ 0 h 16"/>
                <a:gd name="T2" fmla="*/ 2147483646 w 46"/>
                <a:gd name="T3" fmla="*/ 2147483646 h 16"/>
                <a:gd name="T4" fmla="*/ 2147483646 w 46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6">
                  <a:moveTo>
                    <a:pt x="0" y="0"/>
                  </a:moveTo>
                  <a:lnTo>
                    <a:pt x="23" y="16"/>
                  </a:lnTo>
                  <a:lnTo>
                    <a:pt x="4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Freeform 13"/>
            <p:cNvSpPr>
              <a:spLocks/>
            </p:cNvSpPr>
            <p:nvPr/>
          </p:nvSpPr>
          <p:spPr bwMode="auto">
            <a:xfrm>
              <a:off x="7243763" y="1419225"/>
              <a:ext cx="425450" cy="203200"/>
            </a:xfrm>
            <a:custGeom>
              <a:avLst/>
              <a:gdLst>
                <a:gd name="T0" fmla="*/ 0 w 112"/>
                <a:gd name="T1" fmla="*/ 0 h 46"/>
                <a:gd name="T2" fmla="*/ 0 w 112"/>
                <a:gd name="T3" fmla="*/ 2147483646 h 46"/>
                <a:gd name="T4" fmla="*/ 2147483646 w 112"/>
                <a:gd name="T5" fmla="*/ 2147483646 h 46"/>
                <a:gd name="T6" fmla="*/ 2147483646 w 112"/>
                <a:gd name="T7" fmla="*/ 2147483646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" h="46">
                  <a:moveTo>
                    <a:pt x="0" y="0"/>
                  </a:moveTo>
                  <a:lnTo>
                    <a:pt x="0" y="23"/>
                  </a:lnTo>
                  <a:lnTo>
                    <a:pt x="112" y="23"/>
                  </a:lnTo>
                  <a:lnTo>
                    <a:pt x="112" y="4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Freeform 14"/>
            <p:cNvSpPr>
              <a:spLocks/>
            </p:cNvSpPr>
            <p:nvPr/>
          </p:nvSpPr>
          <p:spPr bwMode="auto">
            <a:xfrm>
              <a:off x="7645400" y="1604963"/>
              <a:ext cx="44450" cy="17462"/>
            </a:xfrm>
            <a:custGeom>
              <a:avLst/>
              <a:gdLst>
                <a:gd name="T0" fmla="*/ 0 w 46"/>
                <a:gd name="T1" fmla="*/ 0 h 16"/>
                <a:gd name="T2" fmla="*/ 2147483646 w 46"/>
                <a:gd name="T3" fmla="*/ 2147483646 h 16"/>
                <a:gd name="T4" fmla="*/ 2147483646 w 46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6">
                  <a:moveTo>
                    <a:pt x="0" y="0"/>
                  </a:moveTo>
                  <a:lnTo>
                    <a:pt x="23" y="16"/>
                  </a:lnTo>
                  <a:lnTo>
                    <a:pt x="4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9" name="AutoShape 16"/>
          <p:cNvSpPr>
            <a:spLocks noChangeAspect="1" noChangeArrowheads="1" noTextEdit="1"/>
          </p:cNvSpPr>
          <p:nvPr/>
        </p:nvSpPr>
        <p:spPr bwMode="auto">
          <a:xfrm>
            <a:off x="6689725" y="3262313"/>
            <a:ext cx="11318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180" name="Группа 3"/>
          <p:cNvGrpSpPr>
            <a:grpSpLocks/>
          </p:cNvGrpSpPr>
          <p:nvPr/>
        </p:nvGrpSpPr>
        <p:grpSpPr bwMode="auto">
          <a:xfrm>
            <a:off x="6453188" y="3481388"/>
            <a:ext cx="1584325" cy="263525"/>
            <a:chOff x="6453188" y="3501008"/>
            <a:chExt cx="1584325" cy="244475"/>
          </a:xfrm>
        </p:grpSpPr>
        <p:sp>
          <p:nvSpPr>
            <p:cNvPr id="7196" name="Oval 15"/>
            <p:cNvSpPr>
              <a:spLocks noChangeArrowheads="1"/>
            </p:cNvSpPr>
            <p:nvPr/>
          </p:nvSpPr>
          <p:spPr bwMode="auto">
            <a:xfrm>
              <a:off x="7626350" y="3501008"/>
              <a:ext cx="411163" cy="244475"/>
            </a:xfrm>
            <a:prstGeom prst="ellipse">
              <a:avLst/>
            </a:prstGeom>
            <a:solidFill>
              <a:srgbClr val="FFC1C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>
                  <a:solidFill>
                    <a:srgbClr val="3333CC"/>
                  </a:solidFill>
                  <a:latin typeface="Arial Narrow" panose="020B0606020202030204" pitchFamily="34" charset="0"/>
                </a:rPr>
                <a:t>CUS</a:t>
              </a:r>
              <a:endParaRPr lang="ru-RU" altLang="ru-RU" sz="1400">
                <a:solidFill>
                  <a:srgbClr val="3333C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97" name="Freeform 17"/>
            <p:cNvSpPr>
              <a:spLocks/>
            </p:cNvSpPr>
            <p:nvPr/>
          </p:nvSpPr>
          <p:spPr bwMode="auto">
            <a:xfrm>
              <a:off x="6681788" y="3523233"/>
              <a:ext cx="3175" cy="1588"/>
            </a:xfrm>
            <a:custGeom>
              <a:avLst/>
              <a:gdLst>
                <a:gd name="T0" fmla="*/ 0 w 4"/>
                <a:gd name="T1" fmla="*/ 0 h 1588"/>
                <a:gd name="T2" fmla="*/ 0 w 4"/>
                <a:gd name="T3" fmla="*/ 0 h 1588"/>
                <a:gd name="T4" fmla="*/ 2147483646 w 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588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18"/>
            <p:cNvSpPr>
              <a:spLocks noChangeShapeType="1"/>
            </p:cNvSpPr>
            <p:nvPr/>
          </p:nvSpPr>
          <p:spPr bwMode="auto">
            <a:xfrm>
              <a:off x="7391400" y="3626421"/>
              <a:ext cx="225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Line 19"/>
            <p:cNvSpPr>
              <a:spLocks noChangeShapeType="1"/>
            </p:cNvSpPr>
            <p:nvPr/>
          </p:nvSpPr>
          <p:spPr bwMode="auto">
            <a:xfrm>
              <a:off x="6873875" y="3618483"/>
              <a:ext cx="225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Oval 20"/>
            <p:cNvSpPr>
              <a:spLocks noChangeArrowheads="1"/>
            </p:cNvSpPr>
            <p:nvPr/>
          </p:nvSpPr>
          <p:spPr bwMode="auto">
            <a:xfrm>
              <a:off x="6453188" y="3501008"/>
              <a:ext cx="411162" cy="244475"/>
            </a:xfrm>
            <a:prstGeom prst="ellipse">
              <a:avLst/>
            </a:prstGeom>
            <a:solidFill>
              <a:srgbClr val="FFC1C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>
                  <a:solidFill>
                    <a:srgbClr val="3333CC"/>
                  </a:solidFill>
                  <a:latin typeface="Arial Narrow" panose="020B0606020202030204" pitchFamily="34" charset="0"/>
                </a:rPr>
                <a:t>SUP</a:t>
              </a:r>
              <a:endParaRPr lang="ru-RU" altLang="ru-RU" sz="1400">
                <a:solidFill>
                  <a:srgbClr val="3333C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201" name="Freeform 42"/>
            <p:cNvSpPr>
              <a:spLocks/>
            </p:cNvSpPr>
            <p:nvPr/>
          </p:nvSpPr>
          <p:spPr bwMode="auto">
            <a:xfrm>
              <a:off x="7102475" y="3510533"/>
              <a:ext cx="301625" cy="217488"/>
            </a:xfrm>
            <a:custGeom>
              <a:avLst/>
              <a:gdLst>
                <a:gd name="T0" fmla="*/ 0 w 306"/>
                <a:gd name="T1" fmla="*/ 0 h 191"/>
                <a:gd name="T2" fmla="*/ 2147483646 w 306"/>
                <a:gd name="T3" fmla="*/ 0 h 191"/>
                <a:gd name="T4" fmla="*/ 2147483646 w 306"/>
                <a:gd name="T5" fmla="*/ 2147483646 h 191"/>
                <a:gd name="T6" fmla="*/ 2147483646 w 306"/>
                <a:gd name="T7" fmla="*/ 2147483646 h 191"/>
                <a:gd name="T8" fmla="*/ 0 w 306"/>
                <a:gd name="T9" fmla="*/ 2147483646 h 191"/>
                <a:gd name="T10" fmla="*/ 0 w 306"/>
                <a:gd name="T11" fmla="*/ 0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6" h="191">
                  <a:moveTo>
                    <a:pt x="0" y="0"/>
                  </a:moveTo>
                  <a:lnTo>
                    <a:pt x="264" y="0"/>
                  </a:lnTo>
                  <a:lnTo>
                    <a:pt x="306" y="95"/>
                  </a:lnTo>
                  <a:lnTo>
                    <a:pt x="26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81" name="Группа 4"/>
          <p:cNvGrpSpPr>
            <a:grpSpLocks/>
          </p:cNvGrpSpPr>
          <p:nvPr/>
        </p:nvGrpSpPr>
        <p:grpSpPr bwMode="auto">
          <a:xfrm>
            <a:off x="6450013" y="5732463"/>
            <a:ext cx="1584325" cy="649287"/>
            <a:chOff x="6450013" y="5516563"/>
            <a:chExt cx="1584325" cy="649287"/>
          </a:xfrm>
        </p:grpSpPr>
        <p:graphicFrame>
          <p:nvGraphicFramePr>
            <p:cNvPr id="7193" name="Object 63"/>
            <p:cNvGraphicFramePr>
              <a:graphicFrameLocks noChangeAspect="1"/>
            </p:cNvGraphicFramePr>
            <p:nvPr/>
          </p:nvGraphicFramePr>
          <p:xfrm>
            <a:off x="6450013" y="5807075"/>
            <a:ext cx="15843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6" name="Visio" r:id="rId3" imgW="1492788" imgH="293096" progId="Visio.Drawing.6">
                    <p:embed/>
                  </p:oleObj>
                </mc:Choice>
                <mc:Fallback>
                  <p:oleObj name="Visio" r:id="rId3" imgW="1492788" imgH="293096" progId="Visio.Drawing.6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0013" y="5807075"/>
                          <a:ext cx="158432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4" name="AutoShape 64"/>
            <p:cNvSpPr>
              <a:spLocks noChangeArrowheads="1"/>
            </p:cNvSpPr>
            <p:nvPr/>
          </p:nvSpPr>
          <p:spPr bwMode="auto">
            <a:xfrm>
              <a:off x="6813550" y="5516563"/>
              <a:ext cx="360363" cy="236537"/>
            </a:xfrm>
            <a:prstGeom prst="flowChartDocument">
              <a:avLst/>
            </a:prstGeom>
            <a:solidFill>
              <a:srgbClr val="FFECD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195" name="AutoShape 65"/>
            <p:cNvSpPr>
              <a:spLocks noChangeArrowheads="1"/>
            </p:cNvSpPr>
            <p:nvPr/>
          </p:nvSpPr>
          <p:spPr bwMode="auto">
            <a:xfrm>
              <a:off x="7389813" y="5516563"/>
              <a:ext cx="360362" cy="236537"/>
            </a:xfrm>
            <a:prstGeom prst="flowChartDocument">
              <a:avLst/>
            </a:prstGeom>
            <a:solidFill>
              <a:srgbClr val="FFECD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7182" name="Группа 2"/>
          <p:cNvGrpSpPr>
            <a:grpSpLocks/>
          </p:cNvGrpSpPr>
          <p:nvPr/>
        </p:nvGrpSpPr>
        <p:grpSpPr bwMode="auto">
          <a:xfrm>
            <a:off x="6443663" y="1911350"/>
            <a:ext cx="1584325" cy="1092200"/>
            <a:chOff x="6443663" y="1911350"/>
            <a:chExt cx="1584325" cy="1092200"/>
          </a:xfrm>
        </p:grpSpPr>
        <p:graphicFrame>
          <p:nvGraphicFramePr>
            <p:cNvPr id="7191" name="Object 47"/>
            <p:cNvGraphicFramePr>
              <a:graphicFrameLocks noChangeAspect="1"/>
            </p:cNvGraphicFramePr>
            <p:nvPr/>
          </p:nvGraphicFramePr>
          <p:xfrm>
            <a:off x="6443663" y="2644775"/>
            <a:ext cx="15843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7" name="Visio" r:id="rId5" imgW="1503030" imgH="303337" progId="Visio.Drawing.6">
                    <p:embed/>
                  </p:oleObj>
                </mc:Choice>
                <mc:Fallback>
                  <p:oleObj name="Visio" r:id="rId5" imgW="1503030" imgH="303337" progId="Visio.Drawing.6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663" y="2644775"/>
                          <a:ext cx="158432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192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925" y="1911350"/>
              <a:ext cx="677863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3" name="Группа 5"/>
          <p:cNvGrpSpPr>
            <a:grpSpLocks/>
          </p:cNvGrpSpPr>
          <p:nvPr/>
        </p:nvGrpSpPr>
        <p:grpSpPr bwMode="auto">
          <a:xfrm>
            <a:off x="6475413" y="4221163"/>
            <a:ext cx="2446337" cy="1014412"/>
            <a:chOff x="6475413" y="4221163"/>
            <a:chExt cx="2446337" cy="1014412"/>
          </a:xfrm>
        </p:grpSpPr>
        <p:graphicFrame>
          <p:nvGraphicFramePr>
            <p:cNvPr id="7184" name="Object 24"/>
            <p:cNvGraphicFramePr>
              <a:graphicFrameLocks noChangeAspect="1"/>
            </p:cNvGraphicFramePr>
            <p:nvPr/>
          </p:nvGraphicFramePr>
          <p:xfrm>
            <a:off x="6475413" y="4876800"/>
            <a:ext cx="15843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8" name="Visio" r:id="rId8" imgW="1503030" imgH="303337" progId="Visio.Drawing.6">
                    <p:embed/>
                  </p:oleObj>
                </mc:Choice>
                <mc:Fallback>
                  <p:oleObj name="Visio" r:id="rId8" imgW="1503030" imgH="303337" progId="Visio.Drawing.6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5413" y="4876800"/>
                          <a:ext cx="158432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5" name="Line 40"/>
            <p:cNvSpPr>
              <a:spLocks noChangeShapeType="1"/>
            </p:cNvSpPr>
            <p:nvPr/>
          </p:nvSpPr>
          <p:spPr bwMode="auto">
            <a:xfrm>
              <a:off x="7900988" y="4699000"/>
              <a:ext cx="4318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7186" name="Text Box 44"/>
            <p:cNvSpPr txBox="1">
              <a:spLocks noChangeArrowheads="1"/>
            </p:cNvSpPr>
            <p:nvPr/>
          </p:nvSpPr>
          <p:spPr bwMode="auto">
            <a:xfrm>
              <a:off x="7615238" y="4268788"/>
              <a:ext cx="6016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solidFill>
                    <a:srgbClr val="3333CC"/>
                  </a:solidFill>
                  <a:latin typeface="Verdana" panose="020B0604030504040204" pitchFamily="34" charset="0"/>
                </a:rPr>
                <a:t>KPI</a:t>
              </a:r>
              <a:endParaRPr lang="ru-RU" altLang="ru-RU" sz="1600">
                <a:solidFill>
                  <a:srgbClr val="3333CC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187" name="Line 45"/>
            <p:cNvSpPr>
              <a:spLocks noChangeShapeType="1"/>
            </p:cNvSpPr>
            <p:nvPr/>
          </p:nvSpPr>
          <p:spPr bwMode="auto">
            <a:xfrm>
              <a:off x="7235825" y="4440238"/>
              <a:ext cx="4318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7188" name="AutoShape 43"/>
            <p:cNvSpPr>
              <a:spLocks noChangeArrowheads="1"/>
            </p:cNvSpPr>
            <p:nvPr/>
          </p:nvSpPr>
          <p:spPr bwMode="auto">
            <a:xfrm>
              <a:off x="6526213" y="4298950"/>
              <a:ext cx="647700" cy="360000"/>
            </a:xfrm>
            <a:prstGeom prst="flowChartDocument">
              <a:avLst/>
            </a:prstGeom>
            <a:solidFill>
              <a:srgbClr val="FFECD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Arial Narrow" panose="020B0606020202030204" pitchFamily="34" charset="0"/>
                </a:rPr>
                <a:t>План</a:t>
              </a:r>
            </a:p>
          </p:txBody>
        </p:sp>
        <p:sp>
          <p:nvSpPr>
            <p:cNvPr id="7189" name="AutoShape 43"/>
            <p:cNvSpPr>
              <a:spLocks noChangeArrowheads="1"/>
            </p:cNvSpPr>
            <p:nvPr/>
          </p:nvSpPr>
          <p:spPr bwMode="auto">
            <a:xfrm>
              <a:off x="7115176" y="4540250"/>
              <a:ext cx="648000" cy="360000"/>
            </a:xfrm>
            <a:prstGeom prst="flowChartDocument">
              <a:avLst/>
            </a:prstGeom>
            <a:solidFill>
              <a:srgbClr val="FFECD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Arial Narrow" panose="020B0606020202030204" pitchFamily="34" charset="0"/>
                </a:rPr>
                <a:t>Отчет</a:t>
              </a:r>
            </a:p>
          </p:txBody>
        </p:sp>
        <p:pic>
          <p:nvPicPr>
            <p:cNvPr id="7190" name="Рисунок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4221163"/>
              <a:ext cx="677862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038B69-64BF-4C74-B83F-7D024E48F3A3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90488"/>
            <a:ext cx="8964613" cy="504825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10 наиболее часто решаемых задач с использованием процессных технологий</a:t>
            </a:r>
            <a:endParaRPr lang="ru-RU" altLang="ru-RU" sz="2800" b="1" smtClean="0">
              <a:latin typeface="Arial" panose="020B0604020202020204" pitchFamily="34" charset="0"/>
            </a:endParaRPr>
          </a:p>
        </p:txBody>
      </p:sp>
      <p:sp>
        <p:nvSpPr>
          <p:cNvPr id="8196" name="Text Box 33"/>
          <p:cNvSpPr txBox="1">
            <a:spLocks noChangeArrowheads="1"/>
          </p:cNvSpPr>
          <p:nvPr/>
        </p:nvSpPr>
        <p:spPr bwMode="auto">
          <a:xfrm>
            <a:off x="265113" y="1141413"/>
            <a:ext cx="8589962" cy="52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33525" indent="-4572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70113" indent="-4572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6700" indent="-4572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3900" indent="-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21100" indent="-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8300" indent="-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5500" indent="-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10000"/>
              </a:spcAft>
              <a:buFontTx/>
              <a:buAutoNum type="arabicPeriod"/>
            </a:pP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Оптимизация </a:t>
            </a:r>
            <a:r>
              <a:rPr lang="ru-RU" alt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процессов</a:t>
            </a: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</a:p>
          <a:p>
            <a:pPr lvl="1">
              <a:spcAft>
                <a:spcPct val="10000"/>
              </a:spcAft>
              <a:buFontTx/>
              <a:buChar char="•"/>
            </a:pPr>
            <a:r>
              <a:rPr lang="ru-RU" altLang="ru-RU" sz="16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Повышение производительности</a:t>
            </a:r>
          </a:p>
          <a:p>
            <a:pPr lvl="1">
              <a:spcAft>
                <a:spcPct val="10000"/>
              </a:spcAft>
              <a:buFontTx/>
              <a:buChar char="•"/>
            </a:pPr>
            <a:r>
              <a:rPr lang="ru-RU" altLang="ru-RU" sz="1600" b="0" dirty="0">
                <a:solidFill>
                  <a:srgbClr val="000000"/>
                </a:solidFill>
                <a:latin typeface="Arial Narrow" panose="020B0606020202030204" pitchFamily="34" charset="0"/>
              </a:rPr>
              <a:t>Снижение издержек</a:t>
            </a:r>
          </a:p>
          <a:p>
            <a:pPr lvl="1">
              <a:spcAft>
                <a:spcPct val="10000"/>
              </a:spcAft>
              <a:buFontTx/>
              <a:buChar char="•"/>
            </a:pPr>
            <a:r>
              <a:rPr lang="ru-RU" altLang="ru-RU" sz="1600" b="0" dirty="0">
                <a:solidFill>
                  <a:srgbClr val="000000"/>
                </a:solidFill>
                <a:latin typeface="Arial Narrow" panose="020B0606020202030204" pitchFamily="34" charset="0"/>
              </a:rPr>
              <a:t>Уменьшение времени процессов</a:t>
            </a:r>
          </a:p>
          <a:p>
            <a:pPr lvl="1">
              <a:spcAft>
                <a:spcPct val="10000"/>
              </a:spcAft>
              <a:buFontTx/>
              <a:buChar char="•"/>
            </a:pPr>
            <a:r>
              <a:rPr lang="ru-RU" altLang="ru-RU" sz="16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Повышение качества</a:t>
            </a:r>
            <a:r>
              <a:rPr lang="en-US" altLang="ru-RU" sz="1600" b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процессов, уменьшение операционных рисков</a:t>
            </a:r>
          </a:p>
          <a:p>
            <a:pPr>
              <a:spcAft>
                <a:spcPct val="10000"/>
              </a:spcAft>
              <a:buFontTx/>
              <a:buAutoNum type="arabicPeriod"/>
            </a:pP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Прозрачность, контролируемость и управляемость </a:t>
            </a:r>
            <a:r>
              <a:rPr lang="ru-RU" alt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деятельности, </a:t>
            </a: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наведение порядка, реализация стратегии, поддержание роста  </a:t>
            </a:r>
          </a:p>
          <a:p>
            <a:pPr>
              <a:spcAft>
                <a:spcPct val="10000"/>
              </a:spcAft>
              <a:buFontTx/>
              <a:buAutoNum type="arabicPeriod"/>
            </a:pP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Построение эффективной организационной структуры. Реструктуризация</a:t>
            </a:r>
          </a:p>
          <a:p>
            <a:pPr>
              <a:spcAft>
                <a:spcPct val="10000"/>
              </a:spcAft>
              <a:buFontTx/>
              <a:buAutoNum type="arabicPeriod"/>
            </a:pP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Проектирование новых </a:t>
            </a:r>
            <a:r>
              <a:rPr lang="ru-RU" alt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направлений деятельности и процессов</a:t>
            </a:r>
            <a:endParaRPr lang="ru-RU" altLang="ru-RU" sz="19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Aft>
                <a:spcPct val="10000"/>
              </a:spcAft>
              <a:buFontTx/>
              <a:buAutoNum type="arabicPeriod"/>
            </a:pP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Тиражирование </a:t>
            </a:r>
            <a:r>
              <a:rPr lang="ru-RU" alt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деятельности, </a:t>
            </a: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унификация </a:t>
            </a:r>
            <a:r>
              <a:rPr lang="ru-RU" alt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процессов </a:t>
            </a: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и </a:t>
            </a:r>
            <a:r>
              <a:rPr lang="ru-RU" alt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организационных структур различных отделений и филиалов</a:t>
            </a:r>
            <a:endParaRPr lang="ru-RU" altLang="ru-RU" sz="19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Aft>
                <a:spcPct val="10000"/>
              </a:spcAft>
              <a:buFontTx/>
              <a:buAutoNum type="arabicPeriod"/>
            </a:pPr>
            <a:r>
              <a:rPr lang="ru-RU" alt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Автоматизация деятельности</a:t>
            </a:r>
            <a:endParaRPr lang="ru-RU" altLang="ru-RU" sz="19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Aft>
                <a:spcPct val="10000"/>
              </a:spcAft>
              <a:buFontTx/>
              <a:buAutoNum type="arabicPeriod"/>
            </a:pP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Правильный подбор персонала. Мотивация. Уменьшение </a:t>
            </a:r>
            <a:r>
              <a:rPr lang="ru-RU" altLang="ru-RU" sz="1900" b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персоналозависимости</a:t>
            </a: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spcAft>
                <a:spcPct val="10000"/>
              </a:spcAft>
              <a:buFontTx/>
              <a:buAutoNum type="arabicPeriod"/>
            </a:pP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Регламентация. Высвобождение времени </a:t>
            </a:r>
            <a:r>
              <a:rPr lang="ru-RU" alt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руководителей</a:t>
            </a:r>
            <a:r>
              <a:rPr lang="en-US" alt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Повышение эффективности работы персонала</a:t>
            </a:r>
          </a:p>
          <a:p>
            <a:pPr>
              <a:spcAft>
                <a:spcPct val="10000"/>
              </a:spcAft>
              <a:buFontTx/>
              <a:buAutoNum type="arabicPeriod"/>
            </a:pPr>
            <a:r>
              <a:rPr lang="ru-RU" altLang="ru-RU" sz="1900" b="0" dirty="0">
                <a:solidFill>
                  <a:srgbClr val="000000"/>
                </a:solidFill>
                <a:latin typeface="Arial Narrow" panose="020B0606020202030204" pitchFamily="34" charset="0"/>
              </a:rPr>
              <a:t>Финансы. Себестоимость объектов учета. Управленческий учет. Бюджетирование</a:t>
            </a:r>
          </a:p>
          <a:p>
            <a:pPr>
              <a:spcAft>
                <a:spcPct val="10000"/>
              </a:spcAft>
              <a:buFontTx/>
              <a:buAutoNum type="arabicPeriod"/>
            </a:pPr>
            <a:r>
              <a:rPr lang="ru-RU" altLang="ru-RU" sz="19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Повышение имиджа, позиций в рейтингах и инвестиционной привлекательности</a:t>
            </a:r>
            <a:endParaRPr lang="ru-RU" altLang="ru-RU" sz="19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BF5F9C-AFF7-4A8A-8628-9420B86B138A}" type="slidenum">
              <a:rPr lang="ru-RU" altLang="ru-RU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latin typeface="Verdana" panose="020B0604030504040204" pitchFamily="34" charset="0"/>
            </a:endParaRPr>
          </a:p>
        </p:txBody>
      </p:sp>
      <p:sp>
        <p:nvSpPr>
          <p:cNvPr id="9219" name="Rectangle 1026"/>
          <p:cNvSpPr>
            <a:spLocks noChangeArrowheads="1"/>
          </p:cNvSpPr>
          <p:nvPr/>
        </p:nvSpPr>
        <p:spPr bwMode="auto">
          <a:xfrm>
            <a:off x="5651500" y="1052513"/>
            <a:ext cx="3241675" cy="1439862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20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74625"/>
            <a:ext cx="8704263" cy="517525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Этапы оптимизации</a:t>
            </a:r>
            <a:r>
              <a:rPr lang="en-US" altLang="ru-RU" sz="2800" smtClean="0">
                <a:latin typeface="Arial" panose="020B0604020202020204" pitchFamily="34" charset="0"/>
              </a:rPr>
              <a:t> </a:t>
            </a:r>
            <a:r>
              <a:rPr lang="ru-RU" altLang="ru-RU" sz="2800" smtClean="0">
                <a:latin typeface="Arial" panose="020B0604020202020204" pitchFamily="34" charset="0"/>
              </a:rPr>
              <a:t>деятельности</a:t>
            </a:r>
          </a:p>
        </p:txBody>
      </p:sp>
      <p:sp>
        <p:nvSpPr>
          <p:cNvPr id="9221" name="AutoShape 1028"/>
          <p:cNvSpPr>
            <a:spLocks noChangeArrowheads="1"/>
          </p:cNvSpPr>
          <p:nvPr/>
        </p:nvSpPr>
        <p:spPr bwMode="auto">
          <a:xfrm>
            <a:off x="250825" y="3268663"/>
            <a:ext cx="1223963" cy="1223962"/>
          </a:xfrm>
          <a:prstGeom prst="octagon">
            <a:avLst>
              <a:gd name="adj" fmla="val 29287"/>
            </a:avLst>
          </a:prstGeom>
          <a:solidFill>
            <a:srgbClr val="FFECD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Verdana" panose="020B0604030504040204" pitchFamily="34" charset="0"/>
              </a:rPr>
              <a:t>Разработка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модели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 «как есть»</a:t>
            </a:r>
          </a:p>
        </p:txBody>
      </p:sp>
      <p:sp>
        <p:nvSpPr>
          <p:cNvPr id="9222" name="Oval 1029"/>
          <p:cNvSpPr>
            <a:spLocks noChangeArrowheads="1"/>
          </p:cNvSpPr>
          <p:nvPr/>
        </p:nvSpPr>
        <p:spPr bwMode="auto">
          <a:xfrm>
            <a:off x="1906588" y="3341688"/>
            <a:ext cx="1296987" cy="1079500"/>
          </a:xfrm>
          <a:prstGeom prst="ellipse">
            <a:avLst/>
          </a:prstGeom>
          <a:solidFill>
            <a:srgbClr val="CCEC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Verdana" panose="020B0604030504040204" pitchFamily="34" charset="0"/>
              </a:rPr>
              <a:t>Анализ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модели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 «как есть»</a:t>
            </a:r>
          </a:p>
        </p:txBody>
      </p:sp>
      <p:sp>
        <p:nvSpPr>
          <p:cNvPr id="9223" name="AutoShape 1030"/>
          <p:cNvSpPr>
            <a:spLocks noChangeArrowheads="1"/>
          </p:cNvSpPr>
          <p:nvPr/>
        </p:nvSpPr>
        <p:spPr bwMode="auto">
          <a:xfrm>
            <a:off x="3636963" y="3197225"/>
            <a:ext cx="1511300" cy="1368425"/>
          </a:xfrm>
          <a:prstGeom prst="pentagon">
            <a:avLst/>
          </a:prstGeom>
          <a:solidFill>
            <a:srgbClr val="CC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Verdana" panose="020B0604030504040204" pitchFamily="34" charset="0"/>
              </a:rPr>
              <a:t>Разработка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Verdana" panose="020B0604030504040204" pitchFamily="34" charset="0"/>
              </a:rPr>
              <a:t>модели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 «как надо»</a:t>
            </a:r>
          </a:p>
        </p:txBody>
      </p:sp>
      <p:sp>
        <p:nvSpPr>
          <p:cNvPr id="9224" name="AutoShape 1031"/>
          <p:cNvSpPr>
            <a:spLocks noChangeArrowheads="1"/>
          </p:cNvSpPr>
          <p:nvPr/>
        </p:nvSpPr>
        <p:spPr bwMode="auto">
          <a:xfrm>
            <a:off x="5508625" y="3017838"/>
            <a:ext cx="1295400" cy="1727200"/>
          </a:xfrm>
          <a:prstGeom prst="flowChartDocument">
            <a:avLst/>
          </a:prstGeom>
          <a:solidFill>
            <a:srgbClr val="E2E2E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Verdana" panose="020B0604030504040204" pitchFamily="34" charset="0"/>
              </a:rPr>
              <a:t>Разработка и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реализация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плана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перехода от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состояния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«как есть»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к состоянию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«как надо»</a:t>
            </a:r>
          </a:p>
        </p:txBody>
      </p:sp>
      <p:sp>
        <p:nvSpPr>
          <p:cNvPr id="9225" name="Text Box 1033"/>
          <p:cNvSpPr txBox="1">
            <a:spLocks noChangeArrowheads="1"/>
          </p:cNvSpPr>
          <p:nvPr/>
        </p:nvSpPr>
        <p:spPr bwMode="auto">
          <a:xfrm>
            <a:off x="7164388" y="4579938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accent2"/>
                </a:solidFill>
                <a:latin typeface="Verdana" panose="020B0604030504040204" pitchFamily="34" charset="0"/>
              </a:rPr>
              <a:t>Организация</a:t>
            </a:r>
            <a:br>
              <a:rPr lang="ru-RU" altLang="ru-RU" sz="1200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ru-RU" altLang="ru-RU" sz="1200">
                <a:solidFill>
                  <a:schemeClr val="accent2"/>
                </a:solidFill>
                <a:latin typeface="Verdana" panose="020B0604030504040204" pitchFamily="34" charset="0"/>
              </a:rPr>
              <a:t>«как надо»</a:t>
            </a:r>
          </a:p>
        </p:txBody>
      </p:sp>
      <p:sp>
        <p:nvSpPr>
          <p:cNvPr id="9226" name="Text Box 1034"/>
          <p:cNvSpPr txBox="1">
            <a:spLocks noChangeArrowheads="1"/>
          </p:cNvSpPr>
          <p:nvPr/>
        </p:nvSpPr>
        <p:spPr bwMode="auto">
          <a:xfrm>
            <a:off x="1422400" y="3625850"/>
            <a:ext cx="492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accent2"/>
                </a:solidFill>
                <a:latin typeface="Verdana" panose="020B0604030504040204" pitchFamily="34" charset="0"/>
              </a:rPr>
              <a:t>+</a:t>
            </a:r>
          </a:p>
        </p:txBody>
      </p:sp>
      <p:sp>
        <p:nvSpPr>
          <p:cNvPr id="9227" name="Text Box 1035"/>
          <p:cNvSpPr txBox="1">
            <a:spLocks noChangeArrowheads="1"/>
          </p:cNvSpPr>
          <p:nvPr/>
        </p:nvSpPr>
        <p:spPr bwMode="auto">
          <a:xfrm>
            <a:off x="3216275" y="3625850"/>
            <a:ext cx="492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accent2"/>
                </a:solidFill>
                <a:latin typeface="Verdana" panose="020B0604030504040204" pitchFamily="34" charset="0"/>
              </a:rPr>
              <a:t>+</a:t>
            </a:r>
          </a:p>
        </p:txBody>
      </p:sp>
      <p:sp>
        <p:nvSpPr>
          <p:cNvPr id="9228" name="Text Box 1036"/>
          <p:cNvSpPr txBox="1">
            <a:spLocks noChangeArrowheads="1"/>
          </p:cNvSpPr>
          <p:nvPr/>
        </p:nvSpPr>
        <p:spPr bwMode="auto">
          <a:xfrm>
            <a:off x="5076825" y="3625850"/>
            <a:ext cx="492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accent2"/>
                </a:solidFill>
                <a:latin typeface="Verdana" panose="020B0604030504040204" pitchFamily="34" charset="0"/>
              </a:rPr>
              <a:t>+</a:t>
            </a:r>
          </a:p>
        </p:txBody>
      </p:sp>
      <p:sp>
        <p:nvSpPr>
          <p:cNvPr id="9229" name="Text Box 1037"/>
          <p:cNvSpPr txBox="1">
            <a:spLocks noChangeArrowheads="1"/>
          </p:cNvSpPr>
          <p:nvPr/>
        </p:nvSpPr>
        <p:spPr bwMode="auto">
          <a:xfrm>
            <a:off x="6816725" y="3625850"/>
            <a:ext cx="492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>
                <a:solidFill>
                  <a:schemeClr val="accent2"/>
                </a:solidFill>
                <a:latin typeface="Verdana" panose="020B0604030504040204" pitchFamily="34" charset="0"/>
              </a:rPr>
              <a:t>=</a:t>
            </a:r>
            <a:endParaRPr lang="ru-RU" altLang="ru-RU" sz="28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9230" name="AutoShape 1038"/>
          <p:cNvSpPr>
            <a:spLocks/>
          </p:cNvSpPr>
          <p:nvPr/>
        </p:nvSpPr>
        <p:spPr bwMode="auto">
          <a:xfrm rot="-5400000">
            <a:off x="2485232" y="2342356"/>
            <a:ext cx="431800" cy="4754563"/>
          </a:xfrm>
          <a:prstGeom prst="leftBrace">
            <a:avLst>
              <a:gd name="adj1" fmla="val 91759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31" name="AutoShape 1039"/>
          <p:cNvSpPr>
            <a:spLocks/>
          </p:cNvSpPr>
          <p:nvPr/>
        </p:nvSpPr>
        <p:spPr bwMode="auto">
          <a:xfrm rot="5400000" flipV="1">
            <a:off x="3203575" y="1265238"/>
            <a:ext cx="431800" cy="3600450"/>
          </a:xfrm>
          <a:prstGeom prst="leftBrace">
            <a:avLst>
              <a:gd name="adj1" fmla="val 69485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32" name="AutoShape 1041"/>
          <p:cNvSpPr>
            <a:spLocks noChangeArrowheads="1"/>
          </p:cNvSpPr>
          <p:nvPr/>
        </p:nvSpPr>
        <p:spPr bwMode="auto">
          <a:xfrm>
            <a:off x="1908175" y="5084763"/>
            <a:ext cx="1584325" cy="1073150"/>
          </a:xfrm>
          <a:prstGeom prst="upArrowCallout">
            <a:avLst>
              <a:gd name="adj1" fmla="val 39943"/>
              <a:gd name="adj2" fmla="val 36908"/>
              <a:gd name="adj3" fmla="val 18759"/>
              <a:gd name="adj4" fmla="val 66667"/>
            </a:avLst>
          </a:prstGeom>
          <a:solidFill>
            <a:srgbClr val="FFE6CD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Verdana" panose="020B0604030504040204" pitchFamily="34" charset="0"/>
              </a:rPr>
              <a:t>Моделирование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и анализ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процессов</a:t>
            </a:r>
          </a:p>
        </p:txBody>
      </p:sp>
      <p:sp>
        <p:nvSpPr>
          <p:cNvPr id="9233" name="AutoShape 1042"/>
          <p:cNvSpPr>
            <a:spLocks noChangeArrowheads="1"/>
          </p:cNvSpPr>
          <p:nvPr/>
        </p:nvSpPr>
        <p:spPr bwMode="auto">
          <a:xfrm rot="10800000">
            <a:off x="3506788" y="1763713"/>
            <a:ext cx="1425575" cy="1150937"/>
          </a:xfrm>
          <a:prstGeom prst="upArrowCallout">
            <a:avLst>
              <a:gd name="adj1" fmla="val 33512"/>
              <a:gd name="adj2" fmla="val 30966"/>
              <a:gd name="adj3" fmla="val 18759"/>
              <a:gd name="adj4" fmla="val 66667"/>
            </a:avLst>
          </a:prstGeom>
          <a:solidFill>
            <a:srgbClr val="CC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Verdana" panose="020B0604030504040204" pitchFamily="34" charset="0"/>
              </a:rPr>
              <a:t>Стратегия</a:t>
            </a:r>
          </a:p>
        </p:txBody>
      </p:sp>
      <p:sp>
        <p:nvSpPr>
          <p:cNvPr id="9234" name="AutoShape 1043"/>
          <p:cNvSpPr>
            <a:spLocks noChangeArrowheads="1"/>
          </p:cNvSpPr>
          <p:nvPr/>
        </p:nvSpPr>
        <p:spPr bwMode="auto">
          <a:xfrm rot="10800000">
            <a:off x="1835150" y="1766888"/>
            <a:ext cx="1425575" cy="1150937"/>
          </a:xfrm>
          <a:prstGeom prst="upArrowCallout">
            <a:avLst>
              <a:gd name="adj1" fmla="val 33512"/>
              <a:gd name="adj2" fmla="val 30966"/>
              <a:gd name="adj3" fmla="val 18759"/>
              <a:gd name="adj4" fmla="val 66667"/>
            </a:avLst>
          </a:prstGeom>
          <a:solidFill>
            <a:srgbClr val="CC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Verdana" panose="020B0604030504040204" pitchFamily="34" charset="0"/>
              </a:rPr>
              <a:t>Результаты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стратегического</a:t>
            </a:r>
            <a:br>
              <a:rPr lang="ru-RU" altLang="ru-RU" sz="1100">
                <a:latin typeface="Verdana" panose="020B0604030504040204" pitchFamily="34" charset="0"/>
              </a:rPr>
            </a:br>
            <a:r>
              <a:rPr lang="ru-RU" altLang="ru-RU" sz="1100">
                <a:latin typeface="Verdana" panose="020B0604030504040204" pitchFamily="34" charset="0"/>
              </a:rPr>
              <a:t>анализа</a:t>
            </a:r>
          </a:p>
        </p:txBody>
      </p:sp>
      <p:sp>
        <p:nvSpPr>
          <p:cNvPr id="9235" name="Text Box 1044"/>
          <p:cNvSpPr txBox="1">
            <a:spLocks noChangeArrowheads="1"/>
          </p:cNvSpPr>
          <p:nvPr/>
        </p:nvSpPr>
        <p:spPr bwMode="auto">
          <a:xfrm>
            <a:off x="1187450" y="1254125"/>
            <a:ext cx="453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latin typeface="Verdana" panose="020B0604030504040204" pitchFamily="34" charset="0"/>
              </a:rPr>
              <a:t>Внешняя среда</a:t>
            </a:r>
          </a:p>
        </p:txBody>
      </p:sp>
      <p:sp>
        <p:nvSpPr>
          <p:cNvPr id="9236" name="Text Box 1045"/>
          <p:cNvSpPr txBox="1">
            <a:spLocks noChangeArrowheads="1"/>
          </p:cNvSpPr>
          <p:nvPr/>
        </p:nvSpPr>
        <p:spPr bwMode="auto">
          <a:xfrm>
            <a:off x="395288" y="6157913"/>
            <a:ext cx="4537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latin typeface="Verdana" panose="020B0604030504040204" pitchFamily="34" charset="0"/>
              </a:rPr>
              <a:t>Внутренняя среда</a:t>
            </a:r>
          </a:p>
        </p:txBody>
      </p:sp>
      <p:graphicFrame>
        <p:nvGraphicFramePr>
          <p:cNvPr id="9237" name="Object 1046"/>
          <p:cNvGraphicFramePr>
            <a:graphicFrameLocks noChangeAspect="1"/>
          </p:cNvGraphicFramePr>
          <p:nvPr/>
        </p:nvGraphicFramePr>
        <p:xfrm>
          <a:off x="5729288" y="1200150"/>
          <a:ext cx="9302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Clip" r:id="rId3" imgW="1664208" imgH="1666951" progId="MS_ClipArt_Gallery.2">
                  <p:embed/>
                </p:oleObj>
              </mc:Choice>
              <mc:Fallback>
                <p:oleObj name="Clip" r:id="rId3" imgW="1664208" imgH="1666951" progId="MS_ClipArt_Gallery.2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1200150"/>
                        <a:ext cx="9302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1047"/>
          <p:cNvGraphicFramePr>
            <a:graphicFrameLocks noChangeAspect="1"/>
          </p:cNvGraphicFramePr>
          <p:nvPr/>
        </p:nvGraphicFramePr>
        <p:xfrm>
          <a:off x="7380288" y="1160463"/>
          <a:ext cx="144938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Clip" r:id="rId5" imgW="2027225" imgH="1171346" progId="MS_ClipArt_Gallery.2">
                  <p:embed/>
                </p:oleObj>
              </mc:Choice>
              <mc:Fallback>
                <p:oleObj name="Clip" r:id="rId5" imgW="2027225" imgH="1171346" progId="MS_ClipArt_Gallery.2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160463"/>
                        <a:ext cx="144938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AutoShape 1048"/>
          <p:cNvSpPr>
            <a:spLocks noChangeArrowheads="1"/>
          </p:cNvSpPr>
          <p:nvPr/>
        </p:nvSpPr>
        <p:spPr bwMode="auto">
          <a:xfrm>
            <a:off x="6732588" y="1384300"/>
            <a:ext cx="576262" cy="531813"/>
          </a:xfrm>
          <a:prstGeom prst="rightArrow">
            <a:avLst>
              <a:gd name="adj1" fmla="val 59407"/>
              <a:gd name="adj2" fmla="val 45074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400" i="1">
              <a:latin typeface="Verdana" panose="020B0604030504040204" pitchFamily="34" charset="0"/>
            </a:endParaRPr>
          </a:p>
        </p:txBody>
      </p:sp>
      <p:sp>
        <p:nvSpPr>
          <p:cNvPr id="9240" name="Text Box 1049"/>
          <p:cNvSpPr txBox="1">
            <a:spLocks noChangeArrowheads="1"/>
          </p:cNvSpPr>
          <p:nvPr/>
        </p:nvSpPr>
        <p:spPr bwMode="auto">
          <a:xfrm>
            <a:off x="5580063" y="2132013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Система</a:t>
            </a:r>
          </a:p>
        </p:txBody>
      </p:sp>
      <p:sp>
        <p:nvSpPr>
          <p:cNvPr id="9241" name="Text Box 1050"/>
          <p:cNvSpPr txBox="1">
            <a:spLocks noChangeArrowheads="1"/>
          </p:cNvSpPr>
          <p:nvPr/>
        </p:nvSpPr>
        <p:spPr bwMode="auto">
          <a:xfrm>
            <a:off x="7451725" y="1982788"/>
            <a:ext cx="1296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Модель</a:t>
            </a:r>
            <a:br>
              <a:rPr lang="ru-RU" altLang="ru-RU" sz="1400">
                <a:latin typeface="Verdana" panose="020B0604030504040204" pitchFamily="34" charset="0"/>
              </a:rPr>
            </a:br>
            <a:r>
              <a:rPr lang="ru-RU" altLang="ru-RU" sz="1400">
                <a:latin typeface="Verdana" panose="020B0604030504040204" pitchFamily="34" charset="0"/>
              </a:rPr>
              <a:t>системы</a:t>
            </a:r>
          </a:p>
        </p:txBody>
      </p:sp>
      <p:graphicFrame>
        <p:nvGraphicFramePr>
          <p:cNvPr id="9242" name="Object 1051"/>
          <p:cNvGraphicFramePr>
            <a:graphicFrameLocks noChangeAspect="1"/>
          </p:cNvGraphicFramePr>
          <p:nvPr/>
        </p:nvGraphicFramePr>
        <p:xfrm>
          <a:off x="7308850" y="2852738"/>
          <a:ext cx="1655763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Visio" r:id="rId7" imgW="2454006" imgH="2356470" progId="Visio.Drawing.6">
                  <p:embed/>
                </p:oleObj>
              </mc:Choice>
              <mc:Fallback>
                <p:oleObj name="Visio" r:id="rId7" imgW="2454006" imgH="2356470" progId="Visio.Drawing.6">
                  <p:embed/>
                  <p:pic>
                    <p:nvPicPr>
                      <p:cNvPr id="0" name="Object 1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852738"/>
                        <a:ext cx="1655763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A30D4F-B92E-406C-9F15-092D7A5AB409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893175" cy="504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Бизнес-направления деятельности</a:t>
            </a:r>
            <a:b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(продукты и услуги)</a:t>
            </a:r>
            <a:r>
              <a:rPr lang="en-US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ВУЗа</a:t>
            </a:r>
            <a:endParaRPr lang="en-US" altLang="ru-RU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44" name="Объект 1"/>
          <p:cNvGraphicFramePr>
            <a:graphicFrameLocks noChangeAspect="1"/>
          </p:cNvGraphicFramePr>
          <p:nvPr/>
        </p:nvGraphicFramePr>
        <p:xfrm>
          <a:off x="365125" y="1708150"/>
          <a:ext cx="8580438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Visio" r:id="rId4" imgW="5423065" imgH="2184253" progId="Visio.Drawing.15">
                  <p:embed/>
                </p:oleObj>
              </mc:Choice>
              <mc:Fallback>
                <p:oleObj name="Visio" r:id="rId4" imgW="5423065" imgH="2184253" progId="Visio.Drawing.15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708150"/>
                        <a:ext cx="8580438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2A6F9B-BA52-489D-8693-0B98463E1D34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893175" cy="504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процессов верхнего уровня</a:t>
            </a:r>
            <a:r>
              <a:rPr lang="en-US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ВУЗа</a:t>
            </a:r>
            <a:endParaRPr lang="en-US" altLang="ru-RU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268" name="Объект 2"/>
          <p:cNvGraphicFramePr>
            <a:graphicFrameLocks noChangeAspect="1"/>
          </p:cNvGraphicFramePr>
          <p:nvPr/>
        </p:nvGraphicFramePr>
        <p:xfrm>
          <a:off x="960438" y="738188"/>
          <a:ext cx="72231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Visio" r:id="rId4" imgW="5638800" imgH="4533812" progId="Visio.Drawing.15">
                  <p:embed/>
                </p:oleObj>
              </mc:Choice>
              <mc:Fallback>
                <p:oleObj name="Visio" r:id="rId4" imgW="5638800" imgH="4533812" progId="Visio.Drawing.15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738188"/>
                        <a:ext cx="72231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79DBBB-5281-4095-928A-A804AF73C809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893175" cy="504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верхнего уровня</a:t>
            </a:r>
            <a:r>
              <a:rPr lang="en-US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ВУЗа</a:t>
            </a:r>
            <a:endParaRPr lang="en-US" altLang="ru-RU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2" name="Объект 2"/>
          <p:cNvGraphicFramePr>
            <a:graphicFrameLocks noChangeAspect="1"/>
          </p:cNvGraphicFramePr>
          <p:nvPr/>
        </p:nvGraphicFramePr>
        <p:xfrm>
          <a:off x="323850" y="1773238"/>
          <a:ext cx="8497888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Visio" r:id="rId4" imgW="6407134" imgH="2768571" progId="Visio.Drawing.15">
                  <p:embed/>
                </p:oleObj>
              </mc:Choice>
              <mc:Fallback>
                <p:oleObj name="Visio" r:id="rId4" imgW="6407134" imgH="2768571" progId="Visio.Drawing.15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8497888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CB86CD-FAE8-43B7-8077-2FA5809B3343}" type="slidenum">
              <a:rPr lang="ru-RU" altLang="ru-RU" sz="12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3500" y="88900"/>
            <a:ext cx="2852738" cy="504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Матрица распределения ответственности за процессы верхнего уровня</a:t>
            </a:r>
            <a:r>
              <a:rPr lang="en-US" altLang="ru-RU" sz="3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ВУЗа</a:t>
            </a:r>
            <a:endParaRPr lang="en-US" altLang="ru-RU" sz="3000" b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88900"/>
            <a:ext cx="601503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7900</TotalTime>
  <Words>964</Words>
  <Application>Microsoft Office PowerPoint</Application>
  <PresentationFormat>Экран (4:3)</PresentationFormat>
  <Paragraphs>194</Paragraphs>
  <Slides>28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Times New Roman</vt:lpstr>
      <vt:lpstr>Verdana</vt:lpstr>
      <vt:lpstr>Wingdings</vt:lpstr>
      <vt:lpstr>Оформление по умолчанию</vt:lpstr>
      <vt:lpstr>1_Оформление по умолчанию</vt:lpstr>
      <vt:lpstr>VISIO</vt:lpstr>
      <vt:lpstr>Visio</vt:lpstr>
      <vt:lpstr>Clip</vt:lpstr>
      <vt:lpstr>Презентация PowerPoint</vt:lpstr>
      <vt:lpstr>Презентация PowerPoint</vt:lpstr>
      <vt:lpstr>Презентация PowerPoint</vt:lpstr>
      <vt:lpstr>10 наиболее часто решаемых задач с использованием процессных технологий</vt:lpstr>
      <vt:lpstr>Этапы оптимизации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Эволюционные и революционные изменения</vt:lpstr>
      <vt:lpstr>Презентация PowerPoint</vt:lpstr>
      <vt:lpstr>Презентация PowerPoint</vt:lpstr>
      <vt:lpstr>Роль программных продуктов бизнес-моделирования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матрицы ответственности процесса, сформиро-ванной в программном продукте Бизнес-инженер</vt:lpstr>
      <vt:lpstr>Пример фрагмента положения о процессе, сформиро-ванного в программном продукте Бизнес-инженер</vt:lpstr>
      <vt:lpstr>Пример фрагмента должностной инструкции, сформиро-ванной в программном продукте Бизнес-инженер</vt:lpstr>
      <vt:lpstr>Основные преимущества системы Бизнес-инженер</vt:lpstr>
      <vt:lpstr>Основные преимущества системы Бизнес-инженер</vt:lpstr>
    </vt:vector>
  </TitlesOfParts>
  <Company>Бизнес-инжиниринговые технологии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курс "Моделирование деятельности организации с помощью системы Бизнес-инженер"</dc:title>
  <dc:subject>Бизнес-инженер</dc:subject>
  <dc:creator>БИТЕК (Бизнес-инжиниринговые технологии)</dc:creator>
  <cp:keywords>Бизнес-инженер, Бизнес-моделирование, Бизнес-инжиниринг, БИТЕК</cp:keywords>
  <dc:description>Моделирование с помощью системы Бизнес-инженер</dc:description>
  <cp:lastModifiedBy>Сергей Ковалев</cp:lastModifiedBy>
  <cp:revision>654</cp:revision>
  <dcterms:created xsi:type="dcterms:W3CDTF">2004-06-29T07:45:40Z</dcterms:created>
  <dcterms:modified xsi:type="dcterms:W3CDTF">2019-09-24T20:31:25Z</dcterms:modified>
  <cp:category>Бизнес-моделирование и бизнес-инжиниринг</cp:category>
</cp:coreProperties>
</file>